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73"/>
  </p:notesMasterIdLst>
  <p:sldIdLst>
    <p:sldId id="1066" r:id="rId3"/>
    <p:sldId id="1008" r:id="rId4"/>
    <p:sldId id="1009" r:id="rId5"/>
    <p:sldId id="1010" r:id="rId6"/>
    <p:sldId id="1012" r:id="rId7"/>
    <p:sldId id="323" r:id="rId8"/>
    <p:sldId id="359" r:id="rId9"/>
    <p:sldId id="392" r:id="rId10"/>
    <p:sldId id="1013" r:id="rId11"/>
    <p:sldId id="362" r:id="rId12"/>
    <p:sldId id="365" r:id="rId13"/>
    <p:sldId id="361" r:id="rId14"/>
    <p:sldId id="366" r:id="rId15"/>
    <p:sldId id="390" r:id="rId16"/>
    <p:sldId id="363" r:id="rId17"/>
    <p:sldId id="396" r:id="rId18"/>
    <p:sldId id="367" r:id="rId19"/>
    <p:sldId id="368" r:id="rId20"/>
    <p:sldId id="430" r:id="rId21"/>
    <p:sldId id="1014" r:id="rId22"/>
    <p:sldId id="1015" r:id="rId23"/>
    <p:sldId id="772" r:id="rId24"/>
    <p:sldId id="1024" r:id="rId25"/>
    <p:sldId id="1023" r:id="rId26"/>
    <p:sldId id="1022" r:id="rId27"/>
    <p:sldId id="1021" r:id="rId28"/>
    <p:sldId id="1020" r:id="rId29"/>
    <p:sldId id="1019" r:id="rId30"/>
    <p:sldId id="1018" r:id="rId31"/>
    <p:sldId id="1017" r:id="rId32"/>
    <p:sldId id="1016" r:id="rId33"/>
    <p:sldId id="1025" r:id="rId34"/>
    <p:sldId id="1026" r:id="rId35"/>
    <p:sldId id="1027" r:id="rId36"/>
    <p:sldId id="1028" r:id="rId37"/>
    <p:sldId id="1029" r:id="rId38"/>
    <p:sldId id="1030" r:id="rId39"/>
    <p:sldId id="1031" r:id="rId40"/>
    <p:sldId id="1032" r:id="rId41"/>
    <p:sldId id="1033" r:id="rId42"/>
    <p:sldId id="1034" r:id="rId43"/>
    <p:sldId id="1035" r:id="rId44"/>
    <p:sldId id="1036" r:id="rId45"/>
    <p:sldId id="1037" r:id="rId46"/>
    <p:sldId id="1038" r:id="rId47"/>
    <p:sldId id="1064" r:id="rId48"/>
    <p:sldId id="1039" r:id="rId49"/>
    <p:sldId id="1044" r:id="rId50"/>
    <p:sldId id="1043" r:id="rId51"/>
    <p:sldId id="1042" r:id="rId52"/>
    <p:sldId id="1057" r:id="rId53"/>
    <p:sldId id="1065" r:id="rId54"/>
    <p:sldId id="1041" r:id="rId55"/>
    <p:sldId id="1045" r:id="rId56"/>
    <p:sldId id="1040" r:id="rId57"/>
    <p:sldId id="1046" r:id="rId58"/>
    <p:sldId id="1047" r:id="rId59"/>
    <p:sldId id="1048" r:id="rId60"/>
    <p:sldId id="1049" r:id="rId61"/>
    <p:sldId id="1050" r:id="rId62"/>
    <p:sldId id="1051" r:id="rId63"/>
    <p:sldId id="1052" r:id="rId64"/>
    <p:sldId id="1053" r:id="rId65"/>
    <p:sldId id="1055" r:id="rId66"/>
    <p:sldId id="1056" r:id="rId67"/>
    <p:sldId id="1063" r:id="rId68"/>
    <p:sldId id="1062" r:id="rId69"/>
    <p:sldId id="1060" r:id="rId70"/>
    <p:sldId id="1059" r:id="rId71"/>
    <p:sldId id="765" r:id="rId72"/>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8" autoAdjust="0"/>
    <p:restoredTop sz="94660"/>
  </p:normalViewPr>
  <p:slideViewPr>
    <p:cSldViewPr snapToGrid="0" showGuides="1">
      <p:cViewPr varScale="1">
        <p:scale>
          <a:sx n="110" d="100"/>
          <a:sy n="110" d="100"/>
        </p:scale>
        <p:origin x="1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83C4DC7-D422-425E-9FDE-F6F374DE06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1EF6D3B6-BD06-4673-B7C6-816F17E14B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8B6D38-C174-405E-B503-8131B0E6ED31}" type="datetimeFigureOut">
              <a:rPr lang="fr-FR"/>
              <a:pPr>
                <a:defRPr/>
              </a:pPr>
              <a:t>21/07/2021</a:t>
            </a:fld>
            <a:endParaRPr lang="fr-FR"/>
          </a:p>
        </p:txBody>
      </p:sp>
      <p:sp>
        <p:nvSpPr>
          <p:cNvPr id="4" name="Espace réservé de l'image des diapositives 3">
            <a:extLst>
              <a:ext uri="{FF2B5EF4-FFF2-40B4-BE49-F238E27FC236}">
                <a16:creationId xmlns:a16="http://schemas.microsoft.com/office/drawing/2014/main" id="{E0BA3250-9885-4628-8BEF-4DE6E54972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F35E4C7E-99F4-4879-8DF2-F1E99FD350D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CB9A3672-4BCB-4CE2-8DE8-4F02F93721E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789ED391-9441-440D-A576-400C21381BA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F2BE72-D2B3-40A3-A741-F819F32A705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4" name="Picture 7" descr="A close up of a logo&#10;&#10;Description automatically generated">
            <a:extLst>
              <a:ext uri="{FF2B5EF4-FFF2-40B4-BE49-F238E27FC236}">
                <a16:creationId xmlns:a16="http://schemas.microsoft.com/office/drawing/2014/main" id="{0A2C575B-B17B-4939-9629-320B8DFCA9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567A0334-6E68-47D1-9D49-7E6D95AFC41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4">
            <a:extLst>
              <a:ext uri="{FF2B5EF4-FFF2-40B4-BE49-F238E27FC236}">
                <a16:creationId xmlns:a16="http://schemas.microsoft.com/office/drawing/2014/main" id="{50ED3598-1120-43AA-9188-3554DBC8838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89B302D9-2C34-46EE-A71E-CB2EC669187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66F2711-AC5A-46CD-A15E-A06882F06CC6}" type="slidenum">
              <a:rPr lang="en-US"/>
              <a:pPr>
                <a:defRPr/>
              </a:pPr>
              <a:t>‹N°›</a:t>
            </a:fld>
            <a:endParaRPr lang="en-US"/>
          </a:p>
        </p:txBody>
      </p:sp>
    </p:spTree>
    <p:extLst>
      <p:ext uri="{BB962C8B-B14F-4D97-AF65-F5344CB8AC3E}">
        <p14:creationId xmlns:p14="http://schemas.microsoft.com/office/powerpoint/2010/main" val="12829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D5A32D7-60E5-45EF-B73A-D2D5815554C1}"/>
              </a:ext>
            </a:extLst>
          </p:cNvPr>
          <p:cNvSpPr>
            <a:spLocks noGrp="1"/>
          </p:cNvSpPr>
          <p:nvPr>
            <p:ph type="dt" sz="half" idx="10"/>
          </p:nvPr>
        </p:nvSpPr>
        <p:spPr>
          <a:xfrm>
            <a:off x="7800975"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D3A0D91-6A69-4720-ABA2-C40ED44286EF}" type="datetime1">
              <a:rPr lang="fr-FR"/>
              <a:pPr>
                <a:defRPr/>
              </a:pPr>
              <a:t>21/07/2021</a:t>
            </a:fld>
            <a:endParaRPr lang="fr-FR"/>
          </a:p>
        </p:txBody>
      </p:sp>
      <p:sp>
        <p:nvSpPr>
          <p:cNvPr id="6" name="Espace réservé du numéro de diapositive 6">
            <a:extLst>
              <a:ext uri="{FF2B5EF4-FFF2-40B4-BE49-F238E27FC236}">
                <a16:creationId xmlns:a16="http://schemas.microsoft.com/office/drawing/2014/main" id="{83DC9E60-80C4-491C-9237-5BBCB7C69DE6}"/>
              </a:ext>
            </a:extLst>
          </p:cNvPr>
          <p:cNvSpPr>
            <a:spLocks noGrp="1"/>
          </p:cNvSpPr>
          <p:nvPr>
            <p:ph type="sldNum" sz="quarter" idx="11"/>
          </p:nvPr>
        </p:nvSpPr>
        <p:spPr>
          <a:xfrm>
            <a:off x="11523663" y="6492875"/>
            <a:ext cx="668337"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9D0860B-4F7A-4A60-AC59-D54A54B01097}" type="slidenum">
              <a:rPr lang="fr-FR"/>
              <a:pPr>
                <a:defRPr/>
              </a:pPr>
              <a:t>‹N°›</a:t>
            </a:fld>
            <a:endParaRPr lang="fr-FR"/>
          </a:p>
        </p:txBody>
      </p:sp>
    </p:spTree>
    <p:extLst>
      <p:ext uri="{BB962C8B-B14F-4D97-AF65-F5344CB8AC3E}">
        <p14:creationId xmlns:p14="http://schemas.microsoft.com/office/powerpoint/2010/main" val="48564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EA12DB2-FDD2-43B3-8207-7589A64BC9DC}"/>
              </a:ext>
            </a:extLst>
          </p:cNvPr>
          <p:cNvSpPr>
            <a:spLocks noGrp="1"/>
          </p:cNvSpPr>
          <p:nvPr>
            <p:ph type="dt" sz="half" idx="10"/>
          </p:nvPr>
        </p:nvSpPr>
        <p:spPr>
          <a:xfrm>
            <a:off x="7566025" y="637698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4E807686-15FF-44F1-8322-31D98C8C9A09}" type="datetime1">
              <a:rPr lang="fr-FR"/>
              <a:pPr>
                <a:defRPr/>
              </a:pPr>
              <a:t>21/07/2021</a:t>
            </a:fld>
            <a:endParaRPr lang="fr-FR"/>
          </a:p>
        </p:txBody>
      </p:sp>
      <p:sp>
        <p:nvSpPr>
          <p:cNvPr id="5" name="Espace réservé du numéro de diapositive 5">
            <a:extLst>
              <a:ext uri="{FF2B5EF4-FFF2-40B4-BE49-F238E27FC236}">
                <a16:creationId xmlns:a16="http://schemas.microsoft.com/office/drawing/2014/main" id="{EF99DFF8-1399-4ABA-85EC-E327D3F1A5E1}"/>
              </a:ext>
            </a:extLst>
          </p:cNvPr>
          <p:cNvSpPr>
            <a:spLocks noGrp="1"/>
          </p:cNvSpPr>
          <p:nvPr>
            <p:ph type="sldNum" sz="quarter" idx="11"/>
          </p:nvPr>
        </p:nvSpPr>
        <p:spPr>
          <a:xfrm>
            <a:off x="11536363" y="6492875"/>
            <a:ext cx="5778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F2AF658E-2EAC-4CAB-A0A6-DE5D614F4198}" type="slidenum">
              <a:rPr lang="fr-FR"/>
              <a:pPr>
                <a:defRPr/>
              </a:pPr>
              <a:t>‹N°›</a:t>
            </a:fld>
            <a:endParaRPr lang="fr-FR" dirty="0"/>
          </a:p>
        </p:txBody>
      </p:sp>
    </p:spTree>
    <p:extLst>
      <p:ext uri="{BB962C8B-B14F-4D97-AF65-F5344CB8AC3E}">
        <p14:creationId xmlns:p14="http://schemas.microsoft.com/office/powerpoint/2010/main" val="65397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DE1A74E-1396-43D1-AADF-0D54C03E1602}"/>
              </a:ext>
            </a:extLst>
          </p:cNvPr>
          <p:cNvSpPr>
            <a:spLocks noGrp="1"/>
          </p:cNvSpPr>
          <p:nvPr>
            <p:ph type="dt" sz="half" idx="10"/>
          </p:nvPr>
        </p:nvSpPr>
        <p:spPr>
          <a:xfrm>
            <a:off x="8451850" y="6356350"/>
            <a:ext cx="20129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9548F41-593F-41D8-BAA0-484A09F59889}"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5BFB713E-261F-4FE7-82D3-4B57E7AF4EA8}"/>
              </a:ext>
            </a:extLst>
          </p:cNvPr>
          <p:cNvSpPr>
            <a:spLocks noGrp="1"/>
          </p:cNvSpPr>
          <p:nvPr>
            <p:ph type="sldNum" sz="quarter" idx="11"/>
          </p:nvPr>
        </p:nvSpPr>
        <p:spPr>
          <a:xfrm>
            <a:off x="11588750" y="6492875"/>
            <a:ext cx="6032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C64420E-10EA-45CA-99B8-8AF2CE53929F}" type="slidenum">
              <a:rPr lang="fr-FR"/>
              <a:pPr>
                <a:defRPr/>
              </a:pPr>
              <a:t>‹N°›</a:t>
            </a:fld>
            <a:endParaRPr lang="fr-FR"/>
          </a:p>
        </p:txBody>
      </p:sp>
    </p:spTree>
    <p:extLst>
      <p:ext uri="{BB962C8B-B14F-4D97-AF65-F5344CB8AC3E}">
        <p14:creationId xmlns:p14="http://schemas.microsoft.com/office/powerpoint/2010/main" val="297840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9_Titre et contenu">
    <p:spTree>
      <p:nvGrpSpPr>
        <p:cNvPr id="1" name=""/>
        <p:cNvGrpSpPr/>
        <p:nvPr/>
      </p:nvGrpSpPr>
      <p:grpSpPr>
        <a:xfrm>
          <a:off x="0" y="0"/>
          <a:ext cx="0" cy="0"/>
          <a:chOff x="0" y="0"/>
          <a:chExt cx="0" cy="0"/>
        </a:xfrm>
      </p:grpSpPr>
      <p:sp>
        <p:nvSpPr>
          <p:cNvPr id="4" name="ZoneTexte 5">
            <a:extLst>
              <a:ext uri="{FF2B5EF4-FFF2-40B4-BE49-F238E27FC236}">
                <a16:creationId xmlns:a16="http://schemas.microsoft.com/office/drawing/2014/main" id="{1C39D795-1057-4458-B83C-67CFE1A1A694}"/>
              </a:ext>
            </a:extLst>
          </p:cNvPr>
          <p:cNvSpPr txBox="1">
            <a:spLocks noChangeArrowheads="1"/>
          </p:cNvSpPr>
          <p:nvPr userDrawn="1"/>
        </p:nvSpPr>
        <p:spPr bwMode="auto">
          <a:xfrm>
            <a:off x="11630025" y="6488113"/>
            <a:ext cx="6731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4D28BF8C-CCE8-4B57-90C6-D0A30EF8BDFA}"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lvl3pP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CB093045-3B93-4F15-87F0-F6D85803ECF2}"/>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fr-FR"/>
          </a:p>
        </p:txBody>
      </p:sp>
    </p:spTree>
    <p:extLst>
      <p:ext uri="{BB962C8B-B14F-4D97-AF65-F5344CB8AC3E}">
        <p14:creationId xmlns:p14="http://schemas.microsoft.com/office/powerpoint/2010/main" val="99016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itre 1"/>
          <p:cNvSpPr>
            <a:spLocks noGrp="1"/>
          </p:cNvSpPr>
          <p:nvPr>
            <p:ph type="title"/>
          </p:nvPr>
        </p:nvSpPr>
        <p:spPr>
          <a:xfrm>
            <a:off x="755073" y="15990"/>
            <a:ext cx="10515600" cy="1325563"/>
          </a:xfrm>
        </p:spPr>
        <p:txBody>
          <a:bodyPr/>
          <a:lstStyle/>
          <a:p>
            <a:r>
              <a:rPr lang="fr-FR" dirty="0"/>
              <a:t>Modifiez le style du titre</a:t>
            </a:r>
          </a:p>
        </p:txBody>
      </p:sp>
      <p:sp>
        <p:nvSpPr>
          <p:cNvPr id="5" name="Espace réservé du numéro de diapositive 5">
            <a:extLst>
              <a:ext uri="{FF2B5EF4-FFF2-40B4-BE49-F238E27FC236}">
                <a16:creationId xmlns:a16="http://schemas.microsoft.com/office/drawing/2014/main" id="{C8E35482-B6D1-4A09-84E9-CB5BCE04EC7D}"/>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8CC0FCD-9DC2-4E95-BD46-B77D183F21FD}" type="slidenum">
              <a:rPr lang="fr-FR"/>
              <a:pPr>
                <a:defRPr/>
              </a:pPr>
              <a:t>‹N°›</a:t>
            </a:fld>
            <a:endParaRPr lang="fr-FR"/>
          </a:p>
        </p:txBody>
      </p:sp>
    </p:spTree>
    <p:extLst>
      <p:ext uri="{BB962C8B-B14F-4D97-AF65-F5344CB8AC3E}">
        <p14:creationId xmlns:p14="http://schemas.microsoft.com/office/powerpoint/2010/main" val="58239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0E3AA38-21BE-461C-86B8-22026FFAC90C}"/>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AE356175-BCDB-429A-9699-47EF9D2B39E3}"/>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E628C815-15BC-4206-991D-45CFBFD684B1}"/>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91D10EB3-56E1-4A82-9C70-1F9A7E9DEFC4}"/>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AA3A05DE-43DC-4D71-AE42-47EAF9F925D1}"/>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DB588856-AE64-4199-AB94-DB6C9B8D586A}"/>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96C82968-308C-41EF-AA7F-542A899A050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2D931E2C-CD4B-4EBB-96B8-D856D22065C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DF427981-B424-43AF-9EF5-92CADA594A0A}"/>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872E4D42-D8AD-4CEE-A68B-65384E116C8E}"/>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D7A56839-1EBF-4CD4-B7BE-F7CDA1C470C6}"/>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7" descr="A close up of a logo&#10;&#10;Description automatically generated">
            <a:extLst>
              <a:ext uri="{FF2B5EF4-FFF2-40B4-BE49-F238E27FC236}">
                <a16:creationId xmlns:a16="http://schemas.microsoft.com/office/drawing/2014/main" id="{385CF268-502A-49C1-954A-BB5505BD13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6" name="Date Placeholder 3">
            <a:extLst>
              <a:ext uri="{FF2B5EF4-FFF2-40B4-BE49-F238E27FC236}">
                <a16:creationId xmlns:a16="http://schemas.microsoft.com/office/drawing/2014/main" id="{88A56F2D-C2FF-4855-9E59-2C0478FAB81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17" name="Footer Placeholder 4">
            <a:extLst>
              <a:ext uri="{FF2B5EF4-FFF2-40B4-BE49-F238E27FC236}">
                <a16:creationId xmlns:a16="http://schemas.microsoft.com/office/drawing/2014/main" id="{E8F0529C-E012-4365-AD83-3F43A0E68DA5}"/>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18" name="Slide Number Placeholder 5">
            <a:extLst>
              <a:ext uri="{FF2B5EF4-FFF2-40B4-BE49-F238E27FC236}">
                <a16:creationId xmlns:a16="http://schemas.microsoft.com/office/drawing/2014/main" id="{653A311A-73D8-422A-8D08-CFD191AFADBB}"/>
              </a:ext>
            </a:extLst>
          </p:cNvPr>
          <p:cNvSpPr>
            <a:spLocks noGrp="1"/>
          </p:cNvSpPr>
          <p:nvPr>
            <p:ph type="sldNum" sz="quarter" idx="12"/>
          </p:nvPr>
        </p:nvSpPr>
        <p:spPr/>
        <p:txBody>
          <a:bodyPr/>
          <a:lstStyle>
            <a:lvl1pPr>
              <a:defRPr/>
            </a:lvl1pPr>
          </a:lstStyle>
          <a:p>
            <a:pPr>
              <a:defRPr/>
            </a:pPr>
            <a:fld id="{0DF0DDF0-DE8F-4290-8C79-5C8CD9D47473}" type="slidenum">
              <a:rPr lang="en-US"/>
              <a:pPr>
                <a:defRPr/>
              </a:pPr>
              <a:t>‹N°›</a:t>
            </a:fld>
            <a:endParaRPr lang="en-US"/>
          </a:p>
        </p:txBody>
      </p:sp>
    </p:spTree>
    <p:extLst>
      <p:ext uri="{BB962C8B-B14F-4D97-AF65-F5344CB8AC3E}">
        <p14:creationId xmlns:p14="http://schemas.microsoft.com/office/powerpoint/2010/main" val="255033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BF2B7EF7-D983-4D43-9807-570F1BFD29C3}"/>
              </a:ext>
            </a:extLst>
          </p:cNvPr>
          <p:cNvSpPr>
            <a:spLocks noGrp="1"/>
          </p:cNvSpPr>
          <p:nvPr>
            <p:ph type="dt" sz="half" idx="10"/>
          </p:nvPr>
        </p:nvSpPr>
        <p:spPr>
          <a:xfrm>
            <a:off x="7924800" y="64468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4" name="Espace réservé du numéro de diapositive 5">
            <a:extLst>
              <a:ext uri="{FF2B5EF4-FFF2-40B4-BE49-F238E27FC236}">
                <a16:creationId xmlns:a16="http://schemas.microsoft.com/office/drawing/2014/main" id="{6B6A52C9-876E-4B52-80A5-1F236F7D99F3}"/>
              </a:ext>
            </a:extLst>
          </p:cNvPr>
          <p:cNvSpPr>
            <a:spLocks noGrp="1"/>
          </p:cNvSpPr>
          <p:nvPr>
            <p:ph type="sldNum" sz="quarter" idx="11"/>
          </p:nvPr>
        </p:nvSpPr>
        <p:spPr>
          <a:xfrm>
            <a:off x="11153775" y="6453188"/>
            <a:ext cx="1008063" cy="365125"/>
          </a:xfrm>
        </p:spPr>
        <p:txBody>
          <a:bodyPr/>
          <a:lstStyle>
            <a:lvl1pPr algn="l">
              <a:defRPr sz="1800">
                <a:solidFill>
                  <a:prstClr val="black"/>
                </a:solidFill>
              </a:defRPr>
            </a:lvl1pPr>
          </a:lstStyle>
          <a:p>
            <a:pPr>
              <a:defRPr/>
            </a:pPr>
            <a:fld id="{9CC60466-1D57-4EB9-BAAD-017231AA31F3}" type="slidenum">
              <a:rPr lang="fr-FR"/>
              <a:pPr>
                <a:defRPr/>
              </a:pPr>
              <a:t>‹N°›</a:t>
            </a:fld>
            <a:endParaRPr lang="fr-FR"/>
          </a:p>
        </p:txBody>
      </p:sp>
    </p:spTree>
    <p:extLst>
      <p:ext uri="{BB962C8B-B14F-4D97-AF65-F5344CB8AC3E}">
        <p14:creationId xmlns:p14="http://schemas.microsoft.com/office/powerpoint/2010/main" val="424249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81CEFE-10AD-4914-A7AA-AB3BCAA79301}"/>
              </a:ext>
            </a:extLst>
          </p:cNvPr>
          <p:cNvSpPr>
            <a:spLocks noGrp="1"/>
          </p:cNvSpPr>
          <p:nvPr>
            <p:ph type="dt" sz="half" idx="10"/>
          </p:nvPr>
        </p:nvSpPr>
        <p:spPr>
          <a:xfrm>
            <a:off x="7924800" y="6454775"/>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16E28CCB-08C8-4A55-A489-DCD8B578ACBC}"/>
              </a:ext>
            </a:extLst>
          </p:cNvPr>
          <p:cNvSpPr>
            <a:spLocks noGrp="1"/>
          </p:cNvSpPr>
          <p:nvPr>
            <p:ph type="sldNum" sz="quarter" idx="11"/>
          </p:nvPr>
        </p:nvSpPr>
        <p:spPr>
          <a:xfrm>
            <a:off x="11153775" y="6461125"/>
            <a:ext cx="1008063" cy="365125"/>
          </a:xfrm>
        </p:spPr>
        <p:txBody>
          <a:bodyPr/>
          <a:lstStyle>
            <a:lvl1pPr algn="l">
              <a:defRPr sz="1800">
                <a:solidFill>
                  <a:prstClr val="black"/>
                </a:solidFill>
              </a:defRPr>
            </a:lvl1pPr>
          </a:lstStyle>
          <a:p>
            <a:pPr>
              <a:defRPr/>
            </a:pPr>
            <a:fld id="{59F7E72B-C95D-4315-9F1F-2E3DDCD0F0E2}" type="slidenum">
              <a:rPr lang="fr-FR"/>
              <a:pPr>
                <a:defRPr/>
              </a:pPr>
              <a:t>‹N°›</a:t>
            </a:fld>
            <a:endParaRPr lang="fr-FR"/>
          </a:p>
        </p:txBody>
      </p:sp>
    </p:spTree>
    <p:extLst>
      <p:ext uri="{BB962C8B-B14F-4D97-AF65-F5344CB8AC3E}">
        <p14:creationId xmlns:p14="http://schemas.microsoft.com/office/powerpoint/2010/main" val="207580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016A879-3246-4B26-A843-EC962C83AB27}"/>
              </a:ext>
            </a:extLst>
          </p:cNvPr>
          <p:cNvSpPr>
            <a:spLocks noGrp="1"/>
          </p:cNvSpPr>
          <p:nvPr>
            <p:ph type="dt" sz="half" idx="10"/>
          </p:nvPr>
        </p:nvSpPr>
        <p:spPr>
          <a:xfrm>
            <a:off x="7826375" y="63452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FF7A831D-0220-47BB-868E-A350EC713311}"/>
              </a:ext>
            </a:extLst>
          </p:cNvPr>
          <p:cNvSpPr>
            <a:spLocks noGrp="1"/>
          </p:cNvSpPr>
          <p:nvPr>
            <p:ph type="sldNum" sz="quarter" idx="11"/>
          </p:nvPr>
        </p:nvSpPr>
        <p:spPr>
          <a:xfrm>
            <a:off x="11353800" y="6473825"/>
            <a:ext cx="760413" cy="365125"/>
          </a:xfrm>
        </p:spPr>
        <p:txBody>
          <a:bodyPr/>
          <a:lstStyle>
            <a:lvl1pPr algn="l">
              <a:defRPr sz="1800">
                <a:solidFill>
                  <a:prstClr val="black"/>
                </a:solidFill>
              </a:defRPr>
            </a:lvl1pPr>
          </a:lstStyle>
          <a:p>
            <a:pPr>
              <a:defRPr/>
            </a:pPr>
            <a:fld id="{F96AC003-5118-4F7A-BEA7-C713619A56EC}" type="slidenum">
              <a:rPr lang="fr-FR"/>
              <a:pPr>
                <a:defRPr/>
              </a:pPr>
              <a:t>‹N°›</a:t>
            </a:fld>
            <a:endParaRPr lang="fr-FR"/>
          </a:p>
        </p:txBody>
      </p:sp>
    </p:spTree>
    <p:extLst>
      <p:ext uri="{BB962C8B-B14F-4D97-AF65-F5344CB8AC3E}">
        <p14:creationId xmlns:p14="http://schemas.microsoft.com/office/powerpoint/2010/main" val="53998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428C48E-D55F-49AA-AE52-658B019F4E60}"/>
              </a:ext>
            </a:extLst>
          </p:cNvPr>
          <p:cNvSpPr>
            <a:spLocks noGrp="1"/>
          </p:cNvSpPr>
          <p:nvPr>
            <p:ph type="dt" sz="half" idx="10"/>
          </p:nvPr>
        </p:nvSpPr>
        <p:spPr>
          <a:xfrm>
            <a:off x="6364288"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9FE00606-D78B-452D-BCF7-2E89AB02C3FE}"/>
              </a:ext>
            </a:extLst>
          </p:cNvPr>
          <p:cNvSpPr>
            <a:spLocks noGrp="1"/>
          </p:cNvSpPr>
          <p:nvPr>
            <p:ph type="sldNum" sz="quarter" idx="11"/>
          </p:nvPr>
        </p:nvSpPr>
        <p:spPr>
          <a:xfrm>
            <a:off x="11549063" y="6492875"/>
            <a:ext cx="642937" cy="365125"/>
          </a:xfrm>
        </p:spPr>
        <p:txBody>
          <a:bodyPr/>
          <a:lstStyle>
            <a:lvl1pPr algn="l">
              <a:defRPr sz="1800">
                <a:solidFill>
                  <a:prstClr val="black"/>
                </a:solidFill>
              </a:defRPr>
            </a:lvl1pPr>
          </a:lstStyle>
          <a:p>
            <a:pPr>
              <a:defRPr/>
            </a:pPr>
            <a:fld id="{097049DA-4A9A-4276-9DC6-ECAD3F7717E9}" type="slidenum">
              <a:rPr lang="fr-FR"/>
              <a:pPr>
                <a:defRPr/>
              </a:pPr>
              <a:t>‹N°›</a:t>
            </a:fld>
            <a:endParaRPr lang="fr-FR"/>
          </a:p>
        </p:txBody>
      </p:sp>
    </p:spTree>
    <p:extLst>
      <p:ext uri="{BB962C8B-B14F-4D97-AF65-F5344CB8AC3E}">
        <p14:creationId xmlns:p14="http://schemas.microsoft.com/office/powerpoint/2010/main" val="150896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9BC22E2-5A5C-4C34-915D-E787D9003C99}"/>
              </a:ext>
            </a:extLst>
          </p:cNvPr>
          <p:cNvSpPr>
            <a:spLocks noGrp="1"/>
          </p:cNvSpPr>
          <p:nvPr>
            <p:ph type="dt" sz="half" idx="10"/>
          </p:nvPr>
        </p:nvSpPr>
        <p:spPr>
          <a:xfrm>
            <a:off x="7924800" y="64468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E58E29F-EECD-4A87-B50C-7682C2CA66D2}" type="datetime1">
              <a:rPr lang="fr-FR"/>
              <a:pPr>
                <a:defRPr/>
              </a:pPr>
              <a:t>21/07/2021</a:t>
            </a:fld>
            <a:endParaRPr lang="fr-FR"/>
          </a:p>
        </p:txBody>
      </p:sp>
      <p:sp>
        <p:nvSpPr>
          <p:cNvPr id="4" name="Espace réservé du numéro de diapositive 5">
            <a:extLst>
              <a:ext uri="{FF2B5EF4-FFF2-40B4-BE49-F238E27FC236}">
                <a16:creationId xmlns:a16="http://schemas.microsoft.com/office/drawing/2014/main" id="{C8357394-4DB5-4C39-A909-7AB82374A674}"/>
              </a:ext>
            </a:extLst>
          </p:cNvPr>
          <p:cNvSpPr>
            <a:spLocks noGrp="1"/>
          </p:cNvSpPr>
          <p:nvPr>
            <p:ph type="sldNum" sz="quarter" idx="11"/>
          </p:nvPr>
        </p:nvSpPr>
        <p:spPr>
          <a:xfrm>
            <a:off x="11153775" y="6453188"/>
            <a:ext cx="100806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9B9E11D-E96E-434C-8083-A49BC675742A}" type="slidenum">
              <a:rPr lang="fr-FR"/>
              <a:pPr>
                <a:defRPr/>
              </a:pPr>
              <a:t>‹N°›</a:t>
            </a:fld>
            <a:endParaRPr lang="fr-FR"/>
          </a:p>
        </p:txBody>
      </p:sp>
    </p:spTree>
    <p:extLst>
      <p:ext uri="{BB962C8B-B14F-4D97-AF65-F5344CB8AC3E}">
        <p14:creationId xmlns:p14="http://schemas.microsoft.com/office/powerpoint/2010/main" val="264509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39E8DBB-1F74-409C-B86A-A2564D4C897B}"/>
              </a:ext>
            </a:extLst>
          </p:cNvPr>
          <p:cNvSpPr>
            <a:spLocks noGrp="1"/>
          </p:cNvSpPr>
          <p:nvPr>
            <p:ph type="dt" sz="half" idx="10"/>
          </p:nvPr>
        </p:nvSpPr>
        <p:spPr>
          <a:xfrm>
            <a:off x="7918450" y="64960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08B72DA6-FBC1-4FA3-9AE3-1259F5838519}"/>
              </a:ext>
            </a:extLst>
          </p:cNvPr>
          <p:cNvSpPr>
            <a:spLocks noGrp="1"/>
          </p:cNvSpPr>
          <p:nvPr>
            <p:ph type="sldNum" sz="quarter" idx="11"/>
          </p:nvPr>
        </p:nvSpPr>
        <p:spPr>
          <a:xfrm>
            <a:off x="11366500" y="6496050"/>
            <a:ext cx="825500" cy="365125"/>
          </a:xfrm>
        </p:spPr>
        <p:txBody>
          <a:bodyPr/>
          <a:lstStyle>
            <a:lvl1pPr algn="l">
              <a:defRPr sz="1800">
                <a:solidFill>
                  <a:prstClr val="black"/>
                </a:solidFill>
              </a:defRPr>
            </a:lvl1pPr>
          </a:lstStyle>
          <a:p>
            <a:pPr>
              <a:defRPr/>
            </a:pPr>
            <a:fld id="{19AE6E25-5F15-4ECB-AD01-35DD4D351C05}" type="slidenum">
              <a:rPr lang="fr-FR"/>
              <a:pPr>
                <a:defRPr/>
              </a:pPr>
              <a:t>‹N°›</a:t>
            </a:fld>
            <a:endParaRPr lang="fr-FR" dirty="0"/>
          </a:p>
        </p:txBody>
      </p:sp>
    </p:spTree>
    <p:extLst>
      <p:ext uri="{BB962C8B-B14F-4D97-AF65-F5344CB8AC3E}">
        <p14:creationId xmlns:p14="http://schemas.microsoft.com/office/powerpoint/2010/main" val="121267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Modifier les styles du texte du masque
Deuxième niveau
Troisième niveau
Quatrième niveau
Cinquième niveau</a:t>
            </a:r>
          </a:p>
        </p:txBody>
      </p:sp>
      <p:sp>
        <p:nvSpPr>
          <p:cNvPr id="4" name="Espace réservé du contenu 3"/>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E60F07-48E2-4E74-B8ED-382760CBBAD5}"/>
              </a:ext>
            </a:extLst>
          </p:cNvPr>
          <p:cNvSpPr>
            <a:spLocks noGrp="1"/>
          </p:cNvSpPr>
          <p:nvPr>
            <p:ph type="dt" sz="half" idx="10"/>
          </p:nvPr>
        </p:nvSpPr>
        <p:spPr>
          <a:xfrm>
            <a:off x="8348663" y="6488113"/>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8" name="Espace réservé du numéro de diapositive 8">
            <a:extLst>
              <a:ext uri="{FF2B5EF4-FFF2-40B4-BE49-F238E27FC236}">
                <a16:creationId xmlns:a16="http://schemas.microsoft.com/office/drawing/2014/main" id="{505832B7-D8F7-409A-B638-54F91CBDE04E}"/>
              </a:ext>
            </a:extLst>
          </p:cNvPr>
          <p:cNvSpPr>
            <a:spLocks noGrp="1"/>
          </p:cNvSpPr>
          <p:nvPr>
            <p:ph type="sldNum" sz="quarter" idx="11"/>
          </p:nvPr>
        </p:nvSpPr>
        <p:spPr>
          <a:xfrm>
            <a:off x="11353800" y="6492875"/>
            <a:ext cx="773113" cy="365125"/>
          </a:xfrm>
        </p:spPr>
        <p:txBody>
          <a:bodyPr/>
          <a:lstStyle>
            <a:lvl1pPr algn="l">
              <a:defRPr sz="1800">
                <a:solidFill>
                  <a:prstClr val="black"/>
                </a:solidFill>
              </a:defRPr>
            </a:lvl1pPr>
          </a:lstStyle>
          <a:p>
            <a:pPr>
              <a:defRPr/>
            </a:pPr>
            <a:fld id="{243DB5C0-651D-4C4E-90CD-5CFD42583BD2}" type="slidenum">
              <a:rPr lang="fr-FR"/>
              <a:pPr>
                <a:defRPr/>
              </a:pPr>
              <a:t>‹N°›</a:t>
            </a:fld>
            <a:endParaRPr lang="fr-FR" dirty="0"/>
          </a:p>
        </p:txBody>
      </p:sp>
    </p:spTree>
    <p:extLst>
      <p:ext uri="{BB962C8B-B14F-4D97-AF65-F5344CB8AC3E}">
        <p14:creationId xmlns:p14="http://schemas.microsoft.com/office/powerpoint/2010/main" val="378033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3A9E65-F11F-4701-BDEC-F0D5CD128ADC}"/>
              </a:ext>
            </a:extLst>
          </p:cNvPr>
          <p:cNvSpPr>
            <a:spLocks noGrp="1"/>
          </p:cNvSpPr>
          <p:nvPr>
            <p:ph type="dt" sz="half" idx="10"/>
          </p:nvPr>
        </p:nvSpPr>
        <p:spPr>
          <a:xfrm>
            <a:off x="76835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4" name="Espace réservé du numéro de diapositive 4">
            <a:extLst>
              <a:ext uri="{FF2B5EF4-FFF2-40B4-BE49-F238E27FC236}">
                <a16:creationId xmlns:a16="http://schemas.microsoft.com/office/drawing/2014/main" id="{A417CF40-AAB8-42A4-9997-29386E05A6FD}"/>
              </a:ext>
            </a:extLst>
          </p:cNvPr>
          <p:cNvSpPr>
            <a:spLocks noGrp="1"/>
          </p:cNvSpPr>
          <p:nvPr>
            <p:ph type="sldNum" sz="quarter" idx="11"/>
          </p:nvPr>
        </p:nvSpPr>
        <p:spPr>
          <a:xfrm>
            <a:off x="11588750" y="6492875"/>
            <a:ext cx="603250" cy="365125"/>
          </a:xfrm>
        </p:spPr>
        <p:txBody>
          <a:bodyPr/>
          <a:lstStyle>
            <a:lvl1pPr algn="l">
              <a:defRPr sz="1800">
                <a:solidFill>
                  <a:prstClr val="black"/>
                </a:solidFill>
              </a:defRPr>
            </a:lvl1pPr>
          </a:lstStyle>
          <a:p>
            <a:pPr>
              <a:defRPr/>
            </a:pPr>
            <a:fld id="{632B8D24-746C-40F4-B910-DB93D0AB7519}" type="slidenum">
              <a:rPr lang="fr-FR"/>
              <a:pPr>
                <a:defRPr/>
              </a:pPr>
              <a:t>‹N°›</a:t>
            </a:fld>
            <a:endParaRPr lang="fr-FR"/>
          </a:p>
        </p:txBody>
      </p:sp>
    </p:spTree>
    <p:extLst>
      <p:ext uri="{BB962C8B-B14F-4D97-AF65-F5344CB8AC3E}">
        <p14:creationId xmlns:p14="http://schemas.microsoft.com/office/powerpoint/2010/main" val="3062609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4C74552-59FA-4963-AED0-C6220540287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77CF2178-D8B6-4DC4-8B1F-AE6795089749}"/>
              </a:ext>
            </a:extLst>
          </p:cNvPr>
          <p:cNvSpPr>
            <a:spLocks noGrp="1"/>
          </p:cNvSpPr>
          <p:nvPr>
            <p:ph type="sldNum" sz="quarter" idx="11"/>
          </p:nvPr>
        </p:nvSpPr>
        <p:spPr>
          <a:xfrm>
            <a:off x="11458575" y="6488113"/>
            <a:ext cx="733425" cy="365125"/>
          </a:xfrm>
        </p:spPr>
        <p:txBody>
          <a:bodyPr/>
          <a:lstStyle>
            <a:lvl1pPr algn="l">
              <a:defRPr sz="1800">
                <a:solidFill>
                  <a:prstClr val="black"/>
                </a:solidFill>
              </a:defRPr>
            </a:lvl1pPr>
          </a:lstStyle>
          <a:p>
            <a:pPr>
              <a:defRPr/>
            </a:pPr>
            <a:fld id="{D7A3B36A-893D-4F22-866C-931992455AAB}" type="slidenum">
              <a:rPr lang="fr-FR"/>
              <a:pPr>
                <a:defRPr/>
              </a:pPr>
              <a:t>‹N°›</a:t>
            </a:fld>
            <a:endParaRPr lang="fr-FR"/>
          </a:p>
        </p:txBody>
      </p:sp>
    </p:spTree>
    <p:extLst>
      <p:ext uri="{BB962C8B-B14F-4D97-AF65-F5344CB8AC3E}">
        <p14:creationId xmlns:p14="http://schemas.microsoft.com/office/powerpoint/2010/main" val="2102241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D6DC7F-D710-4EB4-93E6-15A3A8DADD25}"/>
              </a:ext>
            </a:extLst>
          </p:cNvPr>
          <p:cNvSpPr>
            <a:spLocks noGrp="1"/>
          </p:cNvSpPr>
          <p:nvPr>
            <p:ph type="dt" sz="half" idx="10"/>
          </p:nvPr>
        </p:nvSpPr>
        <p:spPr>
          <a:xfrm>
            <a:off x="7800975"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280D8C33-19B1-4BFB-9C42-40A0BB8BDA0E}"/>
              </a:ext>
            </a:extLst>
          </p:cNvPr>
          <p:cNvSpPr>
            <a:spLocks noGrp="1"/>
          </p:cNvSpPr>
          <p:nvPr>
            <p:ph type="sldNum" sz="quarter" idx="11"/>
          </p:nvPr>
        </p:nvSpPr>
        <p:spPr>
          <a:xfrm>
            <a:off x="11523663" y="6492875"/>
            <a:ext cx="668337" cy="365125"/>
          </a:xfrm>
        </p:spPr>
        <p:txBody>
          <a:bodyPr/>
          <a:lstStyle>
            <a:lvl1pPr algn="l">
              <a:defRPr sz="1800">
                <a:solidFill>
                  <a:prstClr val="black"/>
                </a:solidFill>
              </a:defRPr>
            </a:lvl1pPr>
          </a:lstStyle>
          <a:p>
            <a:pPr>
              <a:defRPr/>
            </a:pPr>
            <a:fld id="{CA47D844-89EA-4CBF-83FD-9E15D6D223E4}" type="slidenum">
              <a:rPr lang="fr-FR"/>
              <a:pPr>
                <a:defRPr/>
              </a:pPr>
              <a:t>‹N°›</a:t>
            </a:fld>
            <a:endParaRPr lang="fr-FR"/>
          </a:p>
        </p:txBody>
      </p:sp>
    </p:spTree>
    <p:extLst>
      <p:ext uri="{BB962C8B-B14F-4D97-AF65-F5344CB8AC3E}">
        <p14:creationId xmlns:p14="http://schemas.microsoft.com/office/powerpoint/2010/main" val="119506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C1E784E-6593-43DA-B7F3-73DC0CA7F353}"/>
              </a:ext>
            </a:extLst>
          </p:cNvPr>
          <p:cNvSpPr>
            <a:spLocks noGrp="1"/>
          </p:cNvSpPr>
          <p:nvPr>
            <p:ph type="dt" sz="half" idx="10"/>
          </p:nvPr>
        </p:nvSpPr>
        <p:spPr>
          <a:xfrm>
            <a:off x="7566025" y="637698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73910BA8-E791-4114-BAFC-BD557FA52B84}"/>
              </a:ext>
            </a:extLst>
          </p:cNvPr>
          <p:cNvSpPr>
            <a:spLocks noGrp="1"/>
          </p:cNvSpPr>
          <p:nvPr>
            <p:ph type="sldNum" sz="quarter" idx="11"/>
          </p:nvPr>
        </p:nvSpPr>
        <p:spPr>
          <a:xfrm>
            <a:off x="11536363" y="6492875"/>
            <a:ext cx="577850" cy="365125"/>
          </a:xfrm>
        </p:spPr>
        <p:txBody>
          <a:bodyPr/>
          <a:lstStyle>
            <a:lvl1pPr algn="l">
              <a:defRPr sz="1800">
                <a:solidFill>
                  <a:prstClr val="black"/>
                </a:solidFill>
              </a:defRPr>
            </a:lvl1pPr>
          </a:lstStyle>
          <a:p>
            <a:pPr>
              <a:defRPr/>
            </a:pPr>
            <a:fld id="{AD486055-33E7-4491-9596-021735BD0EE7}" type="slidenum">
              <a:rPr lang="fr-FR"/>
              <a:pPr>
                <a:defRPr/>
              </a:pPr>
              <a:t>‹N°›</a:t>
            </a:fld>
            <a:endParaRPr lang="fr-FR" dirty="0"/>
          </a:p>
        </p:txBody>
      </p:sp>
    </p:spTree>
    <p:extLst>
      <p:ext uri="{BB962C8B-B14F-4D97-AF65-F5344CB8AC3E}">
        <p14:creationId xmlns:p14="http://schemas.microsoft.com/office/powerpoint/2010/main" val="389147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6DBC95-E3FA-42E4-A575-60CB689AD795}"/>
              </a:ext>
            </a:extLst>
          </p:cNvPr>
          <p:cNvSpPr>
            <a:spLocks noGrp="1"/>
          </p:cNvSpPr>
          <p:nvPr>
            <p:ph type="dt" sz="half" idx="10"/>
          </p:nvPr>
        </p:nvSpPr>
        <p:spPr>
          <a:xfrm>
            <a:off x="8451850" y="6356350"/>
            <a:ext cx="20129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D6A25769-7015-41C9-9D6F-87452B5CF2F6}"/>
              </a:ext>
            </a:extLst>
          </p:cNvPr>
          <p:cNvSpPr>
            <a:spLocks noGrp="1"/>
          </p:cNvSpPr>
          <p:nvPr>
            <p:ph type="sldNum" sz="quarter" idx="11"/>
          </p:nvPr>
        </p:nvSpPr>
        <p:spPr>
          <a:xfrm>
            <a:off x="11588750" y="6492875"/>
            <a:ext cx="603250" cy="365125"/>
          </a:xfrm>
        </p:spPr>
        <p:txBody>
          <a:bodyPr/>
          <a:lstStyle>
            <a:lvl1pPr algn="l">
              <a:defRPr sz="1800">
                <a:solidFill>
                  <a:prstClr val="black"/>
                </a:solidFill>
              </a:defRPr>
            </a:lvl1pPr>
          </a:lstStyle>
          <a:p>
            <a:pPr>
              <a:defRPr/>
            </a:pPr>
            <a:fld id="{9A29AA13-3916-4971-AD56-944E7EB6B019}" type="slidenum">
              <a:rPr lang="fr-FR"/>
              <a:pPr>
                <a:defRPr/>
              </a:pPr>
              <a:t>‹N°›</a:t>
            </a:fld>
            <a:endParaRPr lang="fr-FR"/>
          </a:p>
        </p:txBody>
      </p:sp>
    </p:spTree>
    <p:extLst>
      <p:ext uri="{BB962C8B-B14F-4D97-AF65-F5344CB8AC3E}">
        <p14:creationId xmlns:p14="http://schemas.microsoft.com/office/powerpoint/2010/main" val="405506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userDrawn="1">
  <p:cSld name="Comparison">
    <p:spTree>
      <p:nvGrpSpPr>
        <p:cNvPr id="1" name="Shape 45"/>
        <p:cNvGrpSpPr/>
        <p:nvPr/>
      </p:nvGrpSpPr>
      <p:grpSpPr>
        <a:xfrm>
          <a:off x="0" y="0"/>
          <a:ext cx="0" cy="0"/>
          <a:chOff x="0" y="0"/>
          <a:chExt cx="0" cy="0"/>
        </a:xfrm>
      </p:grpSpPr>
      <p:sp>
        <p:nvSpPr>
          <p:cNvPr id="47" name="Google Shape;47;p7"/>
          <p:cNvSpPr txBox="1">
            <a:spLocks noGrp="1"/>
          </p:cNvSpPr>
          <p:nvPr>
            <p:ph type="body" idx="1"/>
          </p:nvPr>
        </p:nvSpPr>
        <p:spPr>
          <a:xfrm>
            <a:off x="609600" y="1535113"/>
            <a:ext cx="5386800" cy="639900"/>
          </a:xfrm>
          <a:prstGeom prst="rect">
            <a:avLst/>
          </a:prstGeom>
          <a:noFill/>
          <a:ln>
            <a:noFill/>
          </a:ln>
        </p:spPr>
        <p:txBody>
          <a:bodyPr spcFirstLastPara="1" lIns="91425" tIns="45700" rIns="91425" bIns="45700" anchor="b">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pPr lvl="0"/>
            <a:r>
              <a:rPr lang="fr-FR"/>
              <a:t>Cliquez pour modifier les styles du texte du masque</a:t>
            </a:r>
          </a:p>
        </p:txBody>
      </p:sp>
      <p:sp>
        <p:nvSpPr>
          <p:cNvPr id="48" name="Google Shape;48;p7"/>
          <p:cNvSpPr txBox="1">
            <a:spLocks noGrp="1"/>
          </p:cNvSpPr>
          <p:nvPr>
            <p:ph type="body" idx="2"/>
          </p:nvPr>
        </p:nvSpPr>
        <p:spPr>
          <a:xfrm>
            <a:off x="609600" y="2174875"/>
            <a:ext cx="5386800" cy="3951300"/>
          </a:xfrm>
          <a:prstGeom prst="rect">
            <a:avLst/>
          </a:prstGeom>
          <a:noFill/>
          <a:ln>
            <a:noFill/>
          </a:ln>
        </p:spPr>
        <p:txBody>
          <a:bodyPr spcFirstLastPara="1" lIns="91425" tIns="45700" rIns="91425" bIns="4570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pPr lvl="0"/>
            <a:r>
              <a:rPr lang="fr-FR"/>
              <a:t>Cliquez pour modifier les styles du texte du masque</a:t>
            </a:r>
          </a:p>
        </p:txBody>
      </p:sp>
      <p:sp>
        <p:nvSpPr>
          <p:cNvPr id="49" name="Google Shape;49;p7"/>
          <p:cNvSpPr txBox="1">
            <a:spLocks noGrp="1"/>
          </p:cNvSpPr>
          <p:nvPr>
            <p:ph type="body" idx="3"/>
          </p:nvPr>
        </p:nvSpPr>
        <p:spPr>
          <a:xfrm>
            <a:off x="6193367" y="1535113"/>
            <a:ext cx="5388900" cy="639900"/>
          </a:xfrm>
          <a:prstGeom prst="rect">
            <a:avLst/>
          </a:prstGeom>
          <a:noFill/>
          <a:ln>
            <a:noFill/>
          </a:ln>
        </p:spPr>
        <p:txBody>
          <a:bodyPr spcFirstLastPara="1" lIns="91425" tIns="45700" rIns="91425" bIns="45700" anchor="b">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pPr lvl="0"/>
            <a:r>
              <a:rPr lang="fr-FR"/>
              <a:t>Cliquez pour modifier les styles du texte du masque</a:t>
            </a:r>
          </a:p>
        </p:txBody>
      </p:sp>
      <p:sp>
        <p:nvSpPr>
          <p:cNvPr id="50" name="Google Shape;50;p7"/>
          <p:cNvSpPr txBox="1">
            <a:spLocks noGrp="1"/>
          </p:cNvSpPr>
          <p:nvPr>
            <p:ph type="body" idx="4"/>
          </p:nvPr>
        </p:nvSpPr>
        <p:spPr>
          <a:xfrm>
            <a:off x="6193367" y="2174875"/>
            <a:ext cx="5388900" cy="3951300"/>
          </a:xfrm>
          <a:prstGeom prst="rect">
            <a:avLst/>
          </a:prstGeom>
          <a:noFill/>
          <a:ln>
            <a:noFill/>
          </a:ln>
        </p:spPr>
        <p:txBody>
          <a:bodyPr spcFirstLastPara="1" lIns="91425" tIns="45700" rIns="91425" bIns="4570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pPr lvl="0"/>
            <a:r>
              <a:rPr lang="fr-FR"/>
              <a:t>Cliquez pour modifier les styles du texte du masque</a:t>
            </a:r>
          </a:p>
        </p:txBody>
      </p:sp>
      <p:sp>
        <p:nvSpPr>
          <p:cNvPr id="6" name="Google Shape;53;p7">
            <a:extLst>
              <a:ext uri="{FF2B5EF4-FFF2-40B4-BE49-F238E27FC236}">
                <a16:creationId xmlns:a16="http://schemas.microsoft.com/office/drawing/2014/main" id="{9A59979A-714A-4D12-AC5D-EA3080A71AC6}"/>
              </a:ext>
            </a:extLst>
          </p:cNvPr>
          <p:cNvSpPr txBox="1">
            <a:spLocks noGrp="1"/>
          </p:cNvSpPr>
          <p:nvPr>
            <p:ph type="sldNum" idx="10"/>
          </p:nvPr>
        </p:nvSpPr>
        <p:spPr>
          <a:xfrm>
            <a:off x="8737600" y="6440488"/>
            <a:ext cx="1666875" cy="365125"/>
          </a:xfrm>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9F1A48FB-3D4A-4AD6-AC7F-070E9156867A}" type="slidenum">
              <a:rPr lang="uk-UA"/>
              <a:pPr>
                <a:defRPr/>
              </a:pPr>
              <a:t>‹N°›</a:t>
            </a:fld>
            <a:endParaRPr lang="uk-UA"/>
          </a:p>
        </p:txBody>
      </p:sp>
    </p:spTree>
    <p:extLst>
      <p:ext uri="{BB962C8B-B14F-4D97-AF65-F5344CB8AC3E}">
        <p14:creationId xmlns:p14="http://schemas.microsoft.com/office/powerpoint/2010/main" val="3526516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4E93E548-1893-42B5-AB8B-180DB57A69D8}"/>
              </a:ext>
            </a:extLst>
          </p:cNvPr>
          <p:cNvSpPr>
            <a:spLocks noGrp="1"/>
          </p:cNvSpPr>
          <p:nvPr>
            <p:ph type="sldNum" sz="quarter" idx="10"/>
          </p:nvPr>
        </p:nvSpPr>
        <p:spPr/>
        <p:txBody>
          <a:bodyPr/>
          <a:lstStyle>
            <a:lvl1pPr>
              <a:defRPr/>
            </a:lvl1pPr>
          </a:lstStyle>
          <a:p>
            <a:pPr>
              <a:defRPr/>
            </a:pPr>
            <a:fld id="{DB55E2ED-1E18-4A04-B6B7-2C9E0092E6E1}" type="slidenum">
              <a:rPr lang="fr-FR"/>
              <a:pPr>
                <a:defRPr/>
              </a:pPr>
              <a:t>‹N°›</a:t>
            </a:fld>
            <a:endParaRPr lang="fr-FR"/>
          </a:p>
        </p:txBody>
      </p:sp>
    </p:spTree>
    <p:extLst>
      <p:ext uri="{BB962C8B-B14F-4D97-AF65-F5344CB8AC3E}">
        <p14:creationId xmlns:p14="http://schemas.microsoft.com/office/powerpoint/2010/main" val="71122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08C847-B184-4C96-8165-63B82F2701AD}"/>
              </a:ext>
            </a:extLst>
          </p:cNvPr>
          <p:cNvSpPr txBox="1">
            <a:spLocks noChangeArrowheads="1"/>
          </p:cNvSpPr>
          <p:nvPr userDrawn="1"/>
        </p:nvSpPr>
        <p:spPr bwMode="auto">
          <a:xfrm>
            <a:off x="2943225" y="3205163"/>
            <a:ext cx="6164263"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E65BDB60-9574-481A-899C-F2F0E27DFD77}"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911E8E08-453F-47D8-ACCD-A07C9FC85F8F}"/>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38648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920B7E-7888-4B0D-B8CF-8C8EB4649258}"/>
              </a:ext>
            </a:extLst>
          </p:cNvPr>
          <p:cNvSpPr>
            <a:spLocks noGrp="1"/>
          </p:cNvSpPr>
          <p:nvPr>
            <p:ph type="dt" sz="half" idx="10"/>
          </p:nvPr>
        </p:nvSpPr>
        <p:spPr>
          <a:xfrm>
            <a:off x="7924800" y="6454775"/>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466F9247-33DA-48CC-9608-144BCA9ABD15}" type="datetime1">
              <a:rPr lang="fr-FR"/>
              <a:pPr>
                <a:defRPr/>
              </a:pPr>
              <a:t>21/07/2021</a:t>
            </a:fld>
            <a:endParaRPr lang="fr-FR"/>
          </a:p>
        </p:txBody>
      </p:sp>
      <p:sp>
        <p:nvSpPr>
          <p:cNvPr id="5" name="Espace réservé du numéro de diapositive 5">
            <a:extLst>
              <a:ext uri="{FF2B5EF4-FFF2-40B4-BE49-F238E27FC236}">
                <a16:creationId xmlns:a16="http://schemas.microsoft.com/office/drawing/2014/main" id="{5DA1E15B-B437-4164-BFAB-24585A648D6E}"/>
              </a:ext>
            </a:extLst>
          </p:cNvPr>
          <p:cNvSpPr>
            <a:spLocks noGrp="1"/>
          </p:cNvSpPr>
          <p:nvPr>
            <p:ph type="sldNum" sz="quarter" idx="11"/>
          </p:nvPr>
        </p:nvSpPr>
        <p:spPr>
          <a:xfrm>
            <a:off x="11153775" y="6461125"/>
            <a:ext cx="100806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F654F462-0026-4330-9696-455D5BA2ADFA}" type="slidenum">
              <a:rPr lang="fr-FR"/>
              <a:pPr>
                <a:defRPr/>
              </a:pPr>
              <a:t>‹N°›</a:t>
            </a:fld>
            <a:endParaRPr lang="fr-FR"/>
          </a:p>
        </p:txBody>
      </p:sp>
    </p:spTree>
    <p:extLst>
      <p:ext uri="{BB962C8B-B14F-4D97-AF65-F5344CB8AC3E}">
        <p14:creationId xmlns:p14="http://schemas.microsoft.com/office/powerpoint/2010/main" val="215533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4E4DACF-918E-4B0F-80E6-041D12F954DB}"/>
              </a:ext>
            </a:extLst>
          </p:cNvPr>
          <p:cNvSpPr txBox="1">
            <a:spLocks noChangeArrowheads="1"/>
          </p:cNvSpPr>
          <p:nvPr userDrawn="1"/>
        </p:nvSpPr>
        <p:spPr bwMode="auto">
          <a:xfrm>
            <a:off x="11596688" y="6488113"/>
            <a:ext cx="584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A94A6C81-4AF1-4B70-98B1-649EEBBEE71E}"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50B7546-04D6-4EB8-892A-17FCA3D513FE}"/>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940113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27F75F9-A48D-457E-A34F-1EC52D2A0FB5}"/>
              </a:ext>
            </a:extLst>
          </p:cNvPr>
          <p:cNvSpPr txBox="1">
            <a:spLocks noChangeArrowheads="1"/>
          </p:cNvSpPr>
          <p:nvPr userDrawn="1"/>
        </p:nvSpPr>
        <p:spPr bwMode="auto">
          <a:xfrm>
            <a:off x="11582400" y="6488113"/>
            <a:ext cx="6096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26AB5E93-AF36-400F-9D26-93E9942FD15A}"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AFBA9A0-40CF-4348-94CC-B5B546318642}"/>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353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714E9FE-5B4D-4993-AC80-C08CEB8C85AA}"/>
              </a:ext>
            </a:extLst>
          </p:cNvPr>
          <p:cNvSpPr txBox="1">
            <a:spLocks noChangeArrowheads="1"/>
          </p:cNvSpPr>
          <p:nvPr userDrawn="1"/>
        </p:nvSpPr>
        <p:spPr bwMode="auto">
          <a:xfrm>
            <a:off x="11588750" y="6488113"/>
            <a:ext cx="60325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43448E8D-289F-4D86-8B1F-E099859C1247}"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E5D1756-D48C-41CB-B571-0F1BEA85656E}"/>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54639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38"/>
        <p:cNvGrpSpPr/>
        <p:nvPr/>
      </p:nvGrpSpPr>
      <p:grpSpPr>
        <a:xfrm>
          <a:off x="0" y="0"/>
          <a:ext cx="0" cy="0"/>
          <a:chOff x="0" y="0"/>
          <a:chExt cx="0" cy="0"/>
        </a:xfrm>
      </p:grpSpPr>
      <p:sp>
        <p:nvSpPr>
          <p:cNvPr id="4" name="Google Shape;28;p4">
            <a:extLst>
              <a:ext uri="{FF2B5EF4-FFF2-40B4-BE49-F238E27FC236}">
                <a16:creationId xmlns:a16="http://schemas.microsoft.com/office/drawing/2014/main" id="{0CF0F829-8276-4B8C-94E7-0E4BE41E1333}"/>
              </a:ext>
            </a:extLst>
          </p:cNvPr>
          <p:cNvSpPr txBox="1">
            <a:spLocks/>
          </p:cNvSpPr>
          <p:nvPr userDrawn="1"/>
        </p:nvSpPr>
        <p:spPr>
          <a:xfrm>
            <a:off x="0" y="3175"/>
            <a:ext cx="12192000" cy="722313"/>
          </a:xfrm>
          <a:prstGeom prst="rect">
            <a:avLst/>
          </a:prstGeom>
          <a:solidFill>
            <a:srgbClr val="272727"/>
          </a:solidFill>
          <a:ln>
            <a:noFill/>
          </a:ln>
        </p:spPr>
        <p:txBody>
          <a:bodyPr spcFirstLastPara="1" lIns="91425" tIns="45700" rIns="91425" bIns="4570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1800"/>
              <a:buFont typeface="Arial"/>
              <a:buNone/>
              <a:defRPr sz="2800" b="1" i="0" u="none" strike="noStrike" cap="none">
                <a:solidFill>
                  <a:schemeClr val="lt1"/>
                </a:solidFill>
                <a:latin typeface="Calibri" panose="020F0502020204030204" pitchFamily="34" charset="0"/>
                <a:ea typeface="Arial"/>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defRPr/>
            </a:pPr>
            <a:r>
              <a:rPr lang="fr-FR"/>
              <a:t>Modifiez le style du titre</a:t>
            </a:r>
            <a:endParaRPr lang="fr-FR" dirty="0"/>
          </a:p>
        </p:txBody>
      </p:sp>
      <p:sp>
        <p:nvSpPr>
          <p:cNvPr id="40" name="Google Shape;40;p6"/>
          <p:cNvSpPr txBox="1">
            <a:spLocks noGrp="1"/>
          </p:cNvSpPr>
          <p:nvPr>
            <p:ph type="body" idx="1"/>
          </p:nvPr>
        </p:nvSpPr>
        <p:spPr>
          <a:xfrm>
            <a:off x="609601" y="1600200"/>
            <a:ext cx="5384700" cy="4526100"/>
          </a:xfrm>
          <a:prstGeom prst="rect">
            <a:avLst/>
          </a:prstGeom>
          <a:noFill/>
          <a:ln>
            <a:noFill/>
          </a:ln>
        </p:spPr>
        <p:txBody>
          <a:bodyPr spcFirstLastPara="1" lIns="91425" tIns="45700" rIns="91425" bIns="45700">
            <a:noAutofit/>
          </a:bodyPr>
          <a:lstStyle>
            <a:lvl1pPr marL="342900" lvl="0" indent="-304800" algn="l">
              <a:spcBef>
                <a:spcPts val="420"/>
              </a:spcBef>
              <a:spcAft>
                <a:spcPts val="0"/>
              </a:spcAft>
              <a:buClr>
                <a:schemeClr val="dk1"/>
              </a:buClr>
              <a:buSzPts val="2800"/>
              <a:buChar char="•"/>
              <a:defRPr sz="2100">
                <a:latin typeface="Calibri" panose="020F0502020204030204" pitchFamily="34" charset="0"/>
                <a:cs typeface="Calibri" panose="020F0502020204030204" pitchFamily="34" charset="0"/>
              </a:defRPr>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pPr lvl="0"/>
            <a:r>
              <a:rPr lang="fr-FR" dirty="0"/>
              <a:t>Cliquez pour modifier les styles du texte du masque</a:t>
            </a:r>
          </a:p>
        </p:txBody>
      </p:sp>
      <p:sp>
        <p:nvSpPr>
          <p:cNvPr id="41" name="Google Shape;41;p6"/>
          <p:cNvSpPr txBox="1">
            <a:spLocks noGrp="1"/>
          </p:cNvSpPr>
          <p:nvPr>
            <p:ph type="body" idx="2"/>
          </p:nvPr>
        </p:nvSpPr>
        <p:spPr>
          <a:xfrm>
            <a:off x="6197601" y="1600200"/>
            <a:ext cx="5384700" cy="4526100"/>
          </a:xfrm>
          <a:prstGeom prst="rect">
            <a:avLst/>
          </a:prstGeom>
          <a:noFill/>
          <a:ln>
            <a:noFill/>
          </a:ln>
        </p:spPr>
        <p:txBody>
          <a:bodyPr spcFirstLastPara="1" lIns="91425" tIns="45700" rIns="91425" bIns="45700">
            <a:noAutofit/>
          </a:bodyPr>
          <a:lstStyle>
            <a:lvl1pPr marL="342900" lvl="0" indent="-304800" algn="l">
              <a:spcBef>
                <a:spcPts val="420"/>
              </a:spcBef>
              <a:spcAft>
                <a:spcPts val="0"/>
              </a:spcAft>
              <a:buClr>
                <a:schemeClr val="dk1"/>
              </a:buClr>
              <a:buSzPts val="2800"/>
              <a:buChar char="•"/>
              <a:defRPr sz="2100">
                <a:latin typeface="Calibri" panose="020F0502020204030204" pitchFamily="34" charset="0"/>
                <a:cs typeface="Calibri" panose="020F0502020204030204" pitchFamily="34" charset="0"/>
              </a:defRPr>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pPr lvl="0"/>
            <a:r>
              <a:rPr lang="fr-FR" dirty="0"/>
              <a:t>Cliquez pour modifier les styles du texte du masque</a:t>
            </a:r>
          </a:p>
        </p:txBody>
      </p:sp>
      <p:sp>
        <p:nvSpPr>
          <p:cNvPr id="5" name="Google Shape;44;p6">
            <a:extLst>
              <a:ext uri="{FF2B5EF4-FFF2-40B4-BE49-F238E27FC236}">
                <a16:creationId xmlns:a16="http://schemas.microsoft.com/office/drawing/2014/main" id="{753C395F-5848-47F6-A14E-46F9174159EE}"/>
              </a:ext>
            </a:extLst>
          </p:cNvPr>
          <p:cNvSpPr txBox="1">
            <a:spLocks noGrp="1"/>
          </p:cNvSpPr>
          <p:nvPr>
            <p:ph type="sldNum" idx="10"/>
          </p:nvPr>
        </p:nvSpPr>
        <p:spPr>
          <a:xfrm>
            <a:off x="8737600" y="6440488"/>
            <a:ext cx="1666875" cy="365125"/>
          </a:xfrm>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2E864388-F1BE-4F97-AEB5-46E9E0AED6CC}" type="slidenum">
              <a:rPr lang="uk-UA"/>
              <a:pPr>
                <a:defRPr/>
              </a:pPr>
              <a:t>‹N°›</a:t>
            </a:fld>
            <a:endParaRPr lang="uk-UA"/>
          </a:p>
        </p:txBody>
      </p:sp>
    </p:spTree>
    <p:extLst>
      <p:ext uri="{BB962C8B-B14F-4D97-AF65-F5344CB8AC3E}">
        <p14:creationId xmlns:p14="http://schemas.microsoft.com/office/powerpoint/2010/main" val="800824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0CBDF8F1-509E-4743-948B-280BA7FB6D56}"/>
              </a:ext>
            </a:extLst>
          </p:cNvPr>
          <p:cNvSpPr>
            <a:spLocks noGrp="1"/>
          </p:cNvSpPr>
          <p:nvPr>
            <p:ph type="sldNum" sz="quarter" idx="10"/>
          </p:nvPr>
        </p:nvSpPr>
        <p:spPr/>
        <p:txBody>
          <a:bodyPr/>
          <a:lstStyle>
            <a:lvl1pPr>
              <a:defRPr/>
            </a:lvl1pPr>
          </a:lstStyle>
          <a:p>
            <a:pPr>
              <a:defRPr/>
            </a:pPr>
            <a:fld id="{956808B1-0522-4E9C-BA69-AD0B8E35B2BC}" type="slidenum">
              <a:rPr lang="fr-FR"/>
              <a:pPr>
                <a:defRPr/>
              </a:pPr>
              <a:t>‹N°›</a:t>
            </a:fld>
            <a:endParaRPr lang="fr-FR"/>
          </a:p>
        </p:txBody>
      </p:sp>
    </p:spTree>
    <p:extLst>
      <p:ext uri="{BB962C8B-B14F-4D97-AF65-F5344CB8AC3E}">
        <p14:creationId xmlns:p14="http://schemas.microsoft.com/office/powerpoint/2010/main" val="227185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3">
            <a:extLst>
              <a:ext uri="{FF2B5EF4-FFF2-40B4-BE49-F238E27FC236}">
                <a16:creationId xmlns:a16="http://schemas.microsoft.com/office/drawing/2014/main" id="{E5AF21DF-95B4-4A1C-AC27-675B616DD731}"/>
              </a:ext>
            </a:extLst>
          </p:cNvPr>
          <p:cNvSpPr>
            <a:spLocks noGrp="1"/>
          </p:cNvSpPr>
          <p:nvPr>
            <p:ph type="sldNum" sz="quarter" idx="10"/>
          </p:nvPr>
        </p:nvSpPr>
        <p:spPr/>
        <p:txBody>
          <a:bodyPr/>
          <a:lstStyle>
            <a:lvl1pPr>
              <a:defRPr/>
            </a:lvl1pPr>
          </a:lstStyle>
          <a:p>
            <a:pPr>
              <a:defRPr/>
            </a:pPr>
            <a:fld id="{91A20C4A-21B8-4225-BE10-C9AD4D816DA4}" type="slidenum">
              <a:rPr lang="fr-FR"/>
              <a:pPr>
                <a:defRPr/>
              </a:pPr>
              <a:t>‹N°›</a:t>
            </a:fld>
            <a:endParaRPr lang="fr-FR"/>
          </a:p>
        </p:txBody>
      </p:sp>
    </p:spTree>
    <p:extLst>
      <p:ext uri="{BB962C8B-B14F-4D97-AF65-F5344CB8AC3E}">
        <p14:creationId xmlns:p14="http://schemas.microsoft.com/office/powerpoint/2010/main" val="428007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2CB8994-15ED-4BA7-8F67-7F65D9840220}"/>
              </a:ext>
            </a:extLst>
          </p:cNvPr>
          <p:cNvSpPr>
            <a:spLocks noGrp="1"/>
          </p:cNvSpPr>
          <p:nvPr>
            <p:ph type="dt" sz="half" idx="10"/>
          </p:nvPr>
        </p:nvSpPr>
        <p:spPr>
          <a:xfrm>
            <a:off x="7826375" y="6345238"/>
            <a:ext cx="2743200" cy="365125"/>
          </a:xfrm>
          <a:prstGeom prst="rect">
            <a:avLst/>
          </a:prstGeom>
        </p:spPr>
        <p:txBody>
          <a:bodyPr anchor="ctr"/>
          <a:lstStyle>
            <a:lvl1pPr algn="ctr" eaLnBrk="1" fontAlgn="auto" hangingPunct="1">
              <a:spcBef>
                <a:spcPts val="0"/>
              </a:spcBef>
              <a:spcAft>
                <a:spcPts val="0"/>
              </a:spcAft>
              <a:defRPr sz="1200">
                <a:solidFill>
                  <a:prstClr val="black"/>
                </a:solidFill>
                <a:latin typeface="+mn-lt"/>
              </a:defRPr>
            </a:lvl1pPr>
          </a:lstStyle>
          <a:p>
            <a:pPr>
              <a:defRPr/>
            </a:pPr>
            <a:fld id="{7BB5D0DC-B05C-4842-909E-208EE608647C}"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0D3A4C45-6498-44AA-B60C-3FAF83158321}"/>
              </a:ext>
            </a:extLst>
          </p:cNvPr>
          <p:cNvSpPr>
            <a:spLocks noGrp="1"/>
          </p:cNvSpPr>
          <p:nvPr>
            <p:ph type="sldNum" sz="quarter" idx="11"/>
          </p:nvPr>
        </p:nvSpPr>
        <p:spPr>
          <a:xfrm>
            <a:off x="11353800" y="6473825"/>
            <a:ext cx="760413" cy="365125"/>
          </a:xfrm>
          <a:prstGeom prst="rect">
            <a:avLst/>
          </a:prstGeom>
        </p:spPr>
        <p:txBody>
          <a:bodyPr/>
          <a:lstStyle>
            <a:lvl1pPr algn="ctr" eaLnBrk="1" fontAlgn="auto" hangingPunct="1">
              <a:spcBef>
                <a:spcPts val="0"/>
              </a:spcBef>
              <a:spcAft>
                <a:spcPts val="0"/>
              </a:spcAft>
              <a:defRPr sz="1400">
                <a:solidFill>
                  <a:prstClr val="black"/>
                </a:solidFill>
                <a:latin typeface="+mn-lt"/>
              </a:defRPr>
            </a:lvl1pPr>
          </a:lstStyle>
          <a:p>
            <a:pPr>
              <a:defRPr/>
            </a:pPr>
            <a:fld id="{74AAD935-DC05-424E-90E6-FC09FE375723}" type="slidenum">
              <a:rPr lang="fr-FR"/>
              <a:pPr>
                <a:defRPr/>
              </a:pPr>
              <a:t>‹N°›</a:t>
            </a:fld>
            <a:endParaRPr lang="fr-FR" dirty="0"/>
          </a:p>
        </p:txBody>
      </p:sp>
    </p:spTree>
    <p:extLst>
      <p:ext uri="{BB962C8B-B14F-4D97-AF65-F5344CB8AC3E}">
        <p14:creationId xmlns:p14="http://schemas.microsoft.com/office/powerpoint/2010/main" val="228402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61B5E3-3384-497A-8242-38209E864B1F}"/>
              </a:ext>
            </a:extLst>
          </p:cNvPr>
          <p:cNvSpPr>
            <a:spLocks noGrp="1"/>
          </p:cNvSpPr>
          <p:nvPr>
            <p:ph type="dt" sz="half" idx="10"/>
          </p:nvPr>
        </p:nvSpPr>
        <p:spPr>
          <a:xfrm>
            <a:off x="8270875" y="6391275"/>
            <a:ext cx="2743200" cy="365125"/>
          </a:xfrm>
          <a:prstGeom prst="rect">
            <a:avLst/>
          </a:prstGeom>
        </p:spPr>
        <p:txBody>
          <a:bodyPr/>
          <a:lstStyle>
            <a:lvl1pPr algn="ctr" eaLnBrk="1" fontAlgn="auto" hangingPunct="1">
              <a:spcBef>
                <a:spcPts val="0"/>
              </a:spcBef>
              <a:spcAft>
                <a:spcPts val="0"/>
              </a:spcAft>
              <a:defRPr>
                <a:solidFill>
                  <a:schemeClr val="accent1">
                    <a:lumMod val="75000"/>
                  </a:schemeClr>
                </a:solidFill>
                <a:latin typeface="+mn-lt"/>
              </a:defRPr>
            </a:lvl1pPr>
          </a:lstStyle>
          <a:p>
            <a:pPr>
              <a:defRPr/>
            </a:pPr>
            <a:fld id="{DAEEBD0C-CBF3-4653-B50C-03BA3DE312C2}"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2DC654A2-F1BE-4A55-82F3-819016533AB1}"/>
              </a:ext>
            </a:extLst>
          </p:cNvPr>
          <p:cNvSpPr>
            <a:spLocks noGrp="1"/>
          </p:cNvSpPr>
          <p:nvPr>
            <p:ph type="sldNum" sz="quarter" idx="11"/>
          </p:nvPr>
        </p:nvSpPr>
        <p:spPr>
          <a:xfrm>
            <a:off x="11549063" y="6492875"/>
            <a:ext cx="642937" cy="365125"/>
          </a:xfrm>
          <a:prstGeom prst="rect">
            <a:avLst/>
          </a:prstGeom>
        </p:spPr>
        <p:txBody>
          <a:bodyPr/>
          <a:lstStyle>
            <a:lvl1pPr eaLnBrk="1" fontAlgn="auto" hangingPunct="1">
              <a:spcBef>
                <a:spcPts val="0"/>
              </a:spcBef>
              <a:spcAft>
                <a:spcPts val="0"/>
              </a:spcAft>
              <a:defRPr>
                <a:solidFill>
                  <a:schemeClr val="accent1">
                    <a:lumMod val="75000"/>
                  </a:schemeClr>
                </a:solidFill>
                <a:latin typeface="+mn-lt"/>
              </a:defRPr>
            </a:lvl1pPr>
          </a:lstStyle>
          <a:p>
            <a:pPr>
              <a:defRPr/>
            </a:pPr>
            <a:fld id="{3DC728A5-CDBE-46B4-85CC-1D464CD452B7}" type="slidenum">
              <a:rPr lang="fr-FR"/>
              <a:pPr>
                <a:defRPr/>
              </a:pPr>
              <a:t>‹N°›</a:t>
            </a:fld>
            <a:endParaRPr lang="fr-FR" dirty="0"/>
          </a:p>
        </p:txBody>
      </p:sp>
    </p:spTree>
    <p:extLst>
      <p:ext uri="{BB962C8B-B14F-4D97-AF65-F5344CB8AC3E}">
        <p14:creationId xmlns:p14="http://schemas.microsoft.com/office/powerpoint/2010/main" val="25151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4C66B9B-EB6D-431B-BD24-E34A54BB0300}"/>
              </a:ext>
            </a:extLst>
          </p:cNvPr>
          <p:cNvSpPr>
            <a:spLocks noGrp="1"/>
          </p:cNvSpPr>
          <p:nvPr>
            <p:ph type="dt" sz="half" idx="10"/>
          </p:nvPr>
        </p:nvSpPr>
        <p:spPr>
          <a:xfrm>
            <a:off x="7918450" y="6496050"/>
            <a:ext cx="2743200" cy="365125"/>
          </a:xfrm>
          <a:prstGeom prst="rect">
            <a:avLst/>
          </a:prstGeom>
        </p:spPr>
        <p:txBody>
          <a:bodyPr/>
          <a:lstStyle>
            <a:lvl1pPr algn="ctr" eaLnBrk="1" fontAlgn="auto" hangingPunct="1">
              <a:spcBef>
                <a:spcPts val="0"/>
              </a:spcBef>
              <a:spcAft>
                <a:spcPts val="0"/>
              </a:spcAft>
              <a:defRPr>
                <a:solidFill>
                  <a:prstClr val="black"/>
                </a:solidFill>
                <a:latin typeface="+mn-lt"/>
              </a:defRPr>
            </a:lvl1pPr>
          </a:lstStyle>
          <a:p>
            <a:pPr>
              <a:defRPr/>
            </a:pPr>
            <a:fld id="{D8A8CD15-5779-4408-B187-6E15FF2637B1}" type="datetime1">
              <a:rPr lang="fr-FR"/>
              <a:pPr>
                <a:defRPr/>
              </a:pPr>
              <a:t>21/07/2021</a:t>
            </a:fld>
            <a:endParaRPr lang="fr-FR" dirty="0"/>
          </a:p>
        </p:txBody>
      </p:sp>
      <p:sp>
        <p:nvSpPr>
          <p:cNvPr id="6" name="Espace réservé du numéro de diapositive 6">
            <a:extLst>
              <a:ext uri="{FF2B5EF4-FFF2-40B4-BE49-F238E27FC236}">
                <a16:creationId xmlns:a16="http://schemas.microsoft.com/office/drawing/2014/main" id="{00EE2120-8B61-410E-AC42-008CBCBB7154}"/>
              </a:ext>
            </a:extLst>
          </p:cNvPr>
          <p:cNvSpPr>
            <a:spLocks noGrp="1"/>
          </p:cNvSpPr>
          <p:nvPr>
            <p:ph type="sldNum" sz="quarter" idx="11"/>
          </p:nvPr>
        </p:nvSpPr>
        <p:spPr>
          <a:xfrm>
            <a:off x="11366500" y="6496050"/>
            <a:ext cx="825500" cy="365125"/>
          </a:xfrm>
          <a:prstGeom prst="rect">
            <a:avLst/>
          </a:prstGeom>
        </p:spPr>
        <p:txBody>
          <a:bodyPr/>
          <a:lstStyle>
            <a:lvl1pPr eaLnBrk="1" fontAlgn="auto" hangingPunct="1">
              <a:spcBef>
                <a:spcPts val="0"/>
              </a:spcBef>
              <a:spcAft>
                <a:spcPts val="0"/>
              </a:spcAft>
              <a:defRPr sz="1400">
                <a:solidFill>
                  <a:prstClr val="black"/>
                </a:solidFill>
                <a:latin typeface="+mn-lt"/>
              </a:defRPr>
            </a:lvl1pPr>
          </a:lstStyle>
          <a:p>
            <a:pPr>
              <a:defRPr/>
            </a:pPr>
            <a:fld id="{088D0AEE-DC50-4E90-817F-C6A0AF952DC0}" type="slidenum">
              <a:rPr lang="fr-FR"/>
              <a:pPr>
                <a:defRPr/>
              </a:pPr>
              <a:t>‹N°›</a:t>
            </a:fld>
            <a:endParaRPr lang="fr-FR" dirty="0"/>
          </a:p>
        </p:txBody>
      </p:sp>
    </p:spTree>
    <p:extLst>
      <p:ext uri="{BB962C8B-B14F-4D97-AF65-F5344CB8AC3E}">
        <p14:creationId xmlns:p14="http://schemas.microsoft.com/office/powerpoint/2010/main" val="316547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Modifier les styles du texte du masque
Deuxième niveau
Troisième niveau
Quatrième niveau
Cinquième niveau</a:t>
            </a:r>
          </a:p>
        </p:txBody>
      </p:sp>
      <p:sp>
        <p:nvSpPr>
          <p:cNvPr id="4" name="Espace réservé du contenu 3"/>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606C0E33-65C7-4A44-95FF-77672701D19B}"/>
              </a:ext>
            </a:extLst>
          </p:cNvPr>
          <p:cNvSpPr>
            <a:spLocks noGrp="1"/>
          </p:cNvSpPr>
          <p:nvPr>
            <p:ph type="dt" sz="half" idx="10"/>
          </p:nvPr>
        </p:nvSpPr>
        <p:spPr>
          <a:xfrm>
            <a:off x="8348663" y="6488113"/>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264B564-2BD7-4E2B-833C-C1D6916434AD}" type="datetime1">
              <a:rPr lang="fr-FR"/>
              <a:pPr>
                <a:defRPr/>
              </a:pPr>
              <a:t>21/07/2021</a:t>
            </a:fld>
            <a:endParaRPr lang="fr-FR"/>
          </a:p>
        </p:txBody>
      </p:sp>
      <p:sp>
        <p:nvSpPr>
          <p:cNvPr id="8" name="Espace réservé du numéro de diapositive 8">
            <a:extLst>
              <a:ext uri="{FF2B5EF4-FFF2-40B4-BE49-F238E27FC236}">
                <a16:creationId xmlns:a16="http://schemas.microsoft.com/office/drawing/2014/main" id="{0C44F725-7954-41A7-97A1-F4B70DF5AD08}"/>
              </a:ext>
            </a:extLst>
          </p:cNvPr>
          <p:cNvSpPr>
            <a:spLocks noGrp="1"/>
          </p:cNvSpPr>
          <p:nvPr>
            <p:ph type="sldNum" sz="quarter" idx="11"/>
          </p:nvPr>
        </p:nvSpPr>
        <p:spPr>
          <a:xfrm>
            <a:off x="11353800" y="6492875"/>
            <a:ext cx="77311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2450C8A7-425A-42DD-AC8B-06602ED34064}" type="slidenum">
              <a:rPr lang="fr-FR"/>
              <a:pPr>
                <a:defRPr/>
              </a:pPr>
              <a:t>‹N°›</a:t>
            </a:fld>
            <a:endParaRPr lang="fr-FR" dirty="0"/>
          </a:p>
        </p:txBody>
      </p:sp>
    </p:spTree>
    <p:extLst>
      <p:ext uri="{BB962C8B-B14F-4D97-AF65-F5344CB8AC3E}">
        <p14:creationId xmlns:p14="http://schemas.microsoft.com/office/powerpoint/2010/main" val="19078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64D337-D827-4BCE-88D8-56DB23028ED6}"/>
              </a:ext>
            </a:extLst>
          </p:cNvPr>
          <p:cNvSpPr>
            <a:spLocks noGrp="1"/>
          </p:cNvSpPr>
          <p:nvPr>
            <p:ph type="dt" sz="half" idx="10"/>
          </p:nvPr>
        </p:nvSpPr>
        <p:spPr>
          <a:xfrm>
            <a:off x="8201025" y="6492875"/>
            <a:ext cx="2743200" cy="365125"/>
          </a:xfrm>
          <a:prstGeom prst="rect">
            <a:avLst/>
          </a:prstGeom>
        </p:spPr>
        <p:txBody>
          <a:bodyPr/>
          <a:lstStyle>
            <a:lvl1pPr algn="ctr" eaLnBrk="1" fontAlgn="auto" hangingPunct="1">
              <a:spcBef>
                <a:spcPts val="0"/>
              </a:spcBef>
              <a:spcAft>
                <a:spcPts val="0"/>
              </a:spcAft>
              <a:defRPr sz="1400">
                <a:solidFill>
                  <a:prstClr val="black"/>
                </a:solidFill>
                <a:latin typeface="+mn-lt"/>
              </a:defRPr>
            </a:lvl1pPr>
          </a:lstStyle>
          <a:p>
            <a:pPr>
              <a:defRPr/>
            </a:pPr>
            <a:fld id="{409FE837-78AE-425A-BD78-658C43641170}" type="datetime1">
              <a:rPr lang="fr-FR"/>
              <a:pPr>
                <a:defRPr/>
              </a:pPr>
              <a:t>21/07/2021</a:t>
            </a:fld>
            <a:endParaRPr lang="fr-FR" dirty="0"/>
          </a:p>
        </p:txBody>
      </p:sp>
      <p:sp>
        <p:nvSpPr>
          <p:cNvPr id="4" name="Espace réservé du numéro de diapositive 4">
            <a:extLst>
              <a:ext uri="{FF2B5EF4-FFF2-40B4-BE49-F238E27FC236}">
                <a16:creationId xmlns:a16="http://schemas.microsoft.com/office/drawing/2014/main" id="{8B70E13F-8C9C-4CDB-8F92-FEE587484789}"/>
              </a:ext>
            </a:extLst>
          </p:cNvPr>
          <p:cNvSpPr>
            <a:spLocks noGrp="1"/>
          </p:cNvSpPr>
          <p:nvPr>
            <p:ph type="sldNum" sz="quarter" idx="11"/>
          </p:nvPr>
        </p:nvSpPr>
        <p:spPr>
          <a:xfrm>
            <a:off x="11588750" y="6492875"/>
            <a:ext cx="603250" cy="365125"/>
          </a:xfrm>
          <a:prstGeom prst="rect">
            <a:avLst/>
          </a:prstGeom>
        </p:spPr>
        <p:txBody>
          <a:bodyPr/>
          <a:lstStyle>
            <a:lvl1pPr eaLnBrk="1" fontAlgn="auto" hangingPunct="1">
              <a:spcBef>
                <a:spcPts val="0"/>
              </a:spcBef>
              <a:spcAft>
                <a:spcPts val="0"/>
              </a:spcAft>
              <a:defRPr sz="1400">
                <a:solidFill>
                  <a:prstClr val="black"/>
                </a:solidFill>
                <a:latin typeface="+mn-lt"/>
              </a:defRPr>
            </a:lvl1pPr>
          </a:lstStyle>
          <a:p>
            <a:pPr>
              <a:defRPr/>
            </a:pPr>
            <a:fld id="{EB516615-D5C5-4441-A36A-6A1B12B7DB36}" type="slidenum">
              <a:rPr lang="fr-FR"/>
              <a:pPr>
                <a:defRPr/>
              </a:pPr>
              <a:t>‹N°›</a:t>
            </a:fld>
            <a:endParaRPr lang="fr-FR" dirty="0"/>
          </a:p>
        </p:txBody>
      </p:sp>
    </p:spTree>
    <p:extLst>
      <p:ext uri="{BB962C8B-B14F-4D97-AF65-F5344CB8AC3E}">
        <p14:creationId xmlns:p14="http://schemas.microsoft.com/office/powerpoint/2010/main" val="271911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CA64E91-FDF4-499B-B040-CC9C60A5AF4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CFACE90-0CF0-41FD-907C-16B297AB49FC}" type="datetime1">
              <a:rPr lang="fr-FR"/>
              <a:pPr>
                <a:defRPr/>
              </a:pPr>
              <a:t>21/07/2021</a:t>
            </a:fld>
            <a:endParaRPr lang="fr-FR"/>
          </a:p>
        </p:txBody>
      </p:sp>
      <p:sp>
        <p:nvSpPr>
          <p:cNvPr id="6" name="Espace réservé du numéro de diapositive 6">
            <a:extLst>
              <a:ext uri="{FF2B5EF4-FFF2-40B4-BE49-F238E27FC236}">
                <a16:creationId xmlns:a16="http://schemas.microsoft.com/office/drawing/2014/main" id="{1F901FD1-8431-4F27-9F5A-ACCB06F85173}"/>
              </a:ext>
            </a:extLst>
          </p:cNvPr>
          <p:cNvSpPr>
            <a:spLocks noGrp="1"/>
          </p:cNvSpPr>
          <p:nvPr>
            <p:ph type="sldNum" sz="quarter" idx="11"/>
          </p:nvPr>
        </p:nvSpPr>
        <p:spPr>
          <a:xfrm>
            <a:off x="11458575" y="6488113"/>
            <a:ext cx="733425"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840A766-430F-43BB-828B-241A421998A8}" type="slidenum">
              <a:rPr lang="fr-FR"/>
              <a:pPr>
                <a:defRPr/>
              </a:pPr>
              <a:t>‹N°›</a:t>
            </a:fld>
            <a:endParaRPr lang="fr-FR"/>
          </a:p>
        </p:txBody>
      </p:sp>
    </p:spTree>
    <p:extLst>
      <p:ext uri="{BB962C8B-B14F-4D97-AF65-F5344CB8AC3E}">
        <p14:creationId xmlns:p14="http://schemas.microsoft.com/office/powerpoint/2010/main" val="15762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AE3F3">
            <a:alpha val="72940"/>
          </a:srgbClr>
        </a:solidFill>
        <a:effectLst/>
      </p:bgPr>
    </p:bg>
    <p:spTree>
      <p:nvGrpSpPr>
        <p:cNvPr id="1" name=""/>
        <p:cNvGrpSpPr/>
        <p:nvPr/>
      </p:nvGrpSpPr>
      <p:grpSpPr>
        <a:xfrm>
          <a:off x="0" y="0"/>
          <a:ext cx="0" cy="0"/>
          <a:chOff x="0" y="0"/>
          <a:chExt cx="0" cy="0"/>
        </a:xfrm>
      </p:grpSpPr>
      <p:pic>
        <p:nvPicPr>
          <p:cNvPr id="1026" name="Picture 4" descr="A picture containing food&#10;&#10;Description automatically generated">
            <a:extLst>
              <a:ext uri="{FF2B5EF4-FFF2-40B4-BE49-F238E27FC236}">
                <a16:creationId xmlns:a16="http://schemas.microsoft.com/office/drawing/2014/main" id="{83E31473-2DF8-4F05-9B8D-57BA4E869B6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a:extLst>
              <a:ext uri="{FF2B5EF4-FFF2-40B4-BE49-F238E27FC236}">
                <a16:creationId xmlns:a16="http://schemas.microsoft.com/office/drawing/2014/main" id="{E7DFC81C-0F14-4EF4-85C9-6C30172EFF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a:extLst>
              <a:ext uri="{FF2B5EF4-FFF2-40B4-BE49-F238E27FC236}">
                <a16:creationId xmlns:a16="http://schemas.microsoft.com/office/drawing/2014/main" id="{BB1237E8-4730-4221-AE40-A4123112985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AE3F3">
            <a:alpha val="72940"/>
          </a:srgbClr>
        </a:solidFill>
        <a:effectLst/>
      </p:bgPr>
    </p:bg>
    <p:spTree>
      <p:nvGrpSpPr>
        <p:cNvPr id="1" name=""/>
        <p:cNvGrpSpPr/>
        <p:nvPr/>
      </p:nvGrpSpPr>
      <p:grpSpPr>
        <a:xfrm>
          <a:off x="0" y="0"/>
          <a:ext cx="0" cy="0"/>
          <a:chOff x="0" y="0"/>
          <a:chExt cx="0" cy="0"/>
        </a:xfrm>
      </p:grpSpPr>
      <p:sp>
        <p:nvSpPr>
          <p:cNvPr id="2050" name="Picture 4" descr="A picture containing food&#10;&#10;Description automatically generated">
            <a:extLst>
              <a:ext uri="{FF2B5EF4-FFF2-40B4-BE49-F238E27FC236}">
                <a16:creationId xmlns:a16="http://schemas.microsoft.com/office/drawing/2014/main" id="{A6D43DAB-14CE-4BDF-94B9-DDC6C5F6472A}"/>
              </a:ext>
            </a:extLst>
          </p:cNvPr>
          <p:cNvSpPr>
            <a:spLocks noChangeAspect="1" noChangeArrowheads="1"/>
          </p:cNvSpPr>
          <p:nvPr userDrawn="1"/>
        </p:nvSpPr>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fr-FR" altLang="fr-FR"/>
          </a:p>
        </p:txBody>
      </p:sp>
      <p:sp>
        <p:nvSpPr>
          <p:cNvPr id="2051" name="Espace réservé du titre 1">
            <a:extLst>
              <a:ext uri="{FF2B5EF4-FFF2-40B4-BE49-F238E27FC236}">
                <a16:creationId xmlns:a16="http://schemas.microsoft.com/office/drawing/2014/main" id="{758F4BF3-AFF2-493B-9CE7-601D439D399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2" name="Espace réservé du texte 2">
            <a:extLst>
              <a:ext uri="{FF2B5EF4-FFF2-40B4-BE49-F238E27FC236}">
                <a16:creationId xmlns:a16="http://schemas.microsoft.com/office/drawing/2014/main" id="{FE39E728-4742-474D-AF11-E1CC2681495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p>
        </p:txBody>
      </p:sp>
      <p:sp>
        <p:nvSpPr>
          <p:cNvPr id="4" name="Espace réservé du numéro de diapositive 3">
            <a:extLst>
              <a:ext uri="{FF2B5EF4-FFF2-40B4-BE49-F238E27FC236}">
                <a16:creationId xmlns:a16="http://schemas.microsoft.com/office/drawing/2014/main" id="{A703A89C-759C-4136-9111-38419F6D68A1}"/>
              </a:ext>
            </a:extLst>
          </p:cNvPr>
          <p:cNvSpPr>
            <a:spLocks noGrp="1"/>
          </p:cNvSpPr>
          <p:nvPr>
            <p:ph type="sldNum" sz="quarter" idx="4"/>
          </p:nvPr>
        </p:nvSpPr>
        <p:spPr>
          <a:xfrm>
            <a:off x="11698288" y="6424613"/>
            <a:ext cx="493712"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A7E311B-078C-4E40-8EE6-0EC3BDEAC53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796" r:id="rId14"/>
    <p:sldLayoutId id="2147483826" r:id="rId15"/>
    <p:sldLayoutId id="2147483827" r:id="rId16"/>
    <p:sldLayoutId id="2147483828" r:id="rId17"/>
    <p:sldLayoutId id="2147483829" r:id="rId18"/>
    <p:sldLayoutId id="2147483830" r:id="rId19"/>
    <p:sldLayoutId id="2147483797" r:id="rId20"/>
    <p:sldLayoutId id="2147483798" r:id="rId2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fr.wikipedia.org/wiki/Aversion_%C3%A0_l'incertitude" TargetMode="External"/><Relationship Id="rId2" Type="http://schemas.openxmlformats.org/officeDocument/2006/relationships/hyperlink" Target="https://fr.wikipedia.org/wiki/Statu_quo"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mailto:Sophie.morin@cowater.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ous-titre 1">
            <a:extLst>
              <a:ext uri="{FF2B5EF4-FFF2-40B4-BE49-F238E27FC236}">
                <a16:creationId xmlns:a16="http://schemas.microsoft.com/office/drawing/2014/main" id="{87641DDD-0D75-4C7D-BBA7-2A1EB4A02472}"/>
              </a:ext>
            </a:extLst>
          </p:cNvPr>
          <p:cNvSpPr>
            <a:spLocks noGrp="1" noChangeArrowheads="1"/>
          </p:cNvSpPr>
          <p:nvPr>
            <p:ph type="subTitle" idx="1"/>
          </p:nvPr>
        </p:nvSpPr>
        <p:spPr>
          <a:xfrm>
            <a:off x="434976" y="3749948"/>
            <a:ext cx="5624512" cy="1096963"/>
          </a:xfrm>
        </p:spPr>
        <p:txBody>
          <a:bodyPr/>
          <a:lstStyle/>
          <a:p>
            <a:pPr algn="ctr" eaLnBrk="1" hangingPunct="1"/>
            <a:r>
              <a:rPr lang="fr-FR" altLang="fr-FR" sz="6000" dirty="0">
                <a:solidFill>
                  <a:srgbClr val="00B050"/>
                </a:solidFill>
                <a:latin typeface="Comic Sans MS" panose="030F0702030302020204" pitchFamily="66" charset="0"/>
              </a:rPr>
              <a:t>Bonjour à tous</a:t>
            </a:r>
          </a:p>
        </p:txBody>
      </p:sp>
      <p:pic>
        <p:nvPicPr>
          <p:cNvPr id="5" name="Image 4">
            <a:extLst>
              <a:ext uri="{FF2B5EF4-FFF2-40B4-BE49-F238E27FC236}">
                <a16:creationId xmlns:a16="http://schemas.microsoft.com/office/drawing/2014/main" id="{D865DEE2-9B87-41EB-B151-2B07A295EDEE}"/>
              </a:ext>
            </a:extLst>
          </p:cNvPr>
          <p:cNvPicPr>
            <a:picLocks noChangeAspect="1"/>
          </p:cNvPicPr>
          <p:nvPr/>
        </p:nvPicPr>
        <p:blipFill>
          <a:blip r:embed="rId2"/>
          <a:stretch>
            <a:fillRect/>
          </a:stretch>
        </p:blipFill>
        <p:spPr>
          <a:xfrm>
            <a:off x="1432720" y="1028180"/>
            <a:ext cx="3629024" cy="2721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906138F9-2166-4E5D-B792-2B852142BC84}"/>
              </a:ext>
            </a:extLst>
          </p:cNvPr>
          <p:cNvSpPr>
            <a:spLocks noGrp="1" noChangeArrowheads="1"/>
          </p:cNvSpPr>
          <p:nvPr>
            <p:ph type="title"/>
          </p:nvPr>
        </p:nvSpPr>
        <p:spPr>
          <a:xfrm>
            <a:off x="2728680" y="334439"/>
            <a:ext cx="6259286" cy="928416"/>
          </a:xfrm>
        </p:spPr>
        <p:txBody>
          <a:bodyPr/>
          <a:lstStyle/>
          <a:p>
            <a:pPr algn="ctr"/>
            <a:r>
              <a:rPr lang="fr-CA" sz="2400" dirty="0">
                <a:latin typeface="Arial" panose="020B0604020202020204" pitchFamily="34" charset="0"/>
                <a:cs typeface="Arial" panose="020B0604020202020204" pitchFamily="34" charset="0"/>
              </a:rPr>
              <a:t>Éléments du contexte interne de la réforme</a:t>
            </a:r>
          </a:p>
        </p:txBody>
      </p:sp>
      <p:sp>
        <p:nvSpPr>
          <p:cNvPr id="49156" name="Espace réservé du numéro de diapositive 3">
            <a:extLst>
              <a:ext uri="{FF2B5EF4-FFF2-40B4-BE49-F238E27FC236}">
                <a16:creationId xmlns:a16="http://schemas.microsoft.com/office/drawing/2014/main" id="{449C4E6E-B3C1-4E69-8239-DB667C2FE9D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8F30533F-C24F-4C39-B182-5B5CA40D321F}" type="slidenum">
              <a:rPr lang="fr-FR" altLang="fr-FR" sz="1200" smtClean="0">
                <a:solidFill>
                  <a:srgbClr val="898989"/>
                </a:solidFill>
              </a:rPr>
              <a:pPr algn="r" fontAlgn="base">
                <a:lnSpc>
                  <a:spcPct val="100000"/>
                </a:lnSpc>
                <a:spcBef>
                  <a:spcPct val="0"/>
                </a:spcBef>
                <a:spcAft>
                  <a:spcPct val="0"/>
                </a:spcAft>
                <a:buFontTx/>
                <a:buNone/>
              </a:pPr>
              <a:t>10</a:t>
            </a:fld>
            <a:endParaRPr lang="fr-FR" altLang="fr-FR" sz="1200">
              <a:solidFill>
                <a:srgbClr val="898989"/>
              </a:solidFill>
            </a:endParaRPr>
          </a:p>
        </p:txBody>
      </p:sp>
      <p:sp>
        <p:nvSpPr>
          <p:cNvPr id="6" name="Rectangle à coins arrondis 1">
            <a:extLst>
              <a:ext uri="{FF2B5EF4-FFF2-40B4-BE49-F238E27FC236}">
                <a16:creationId xmlns:a16="http://schemas.microsoft.com/office/drawing/2014/main" id="{0014DD45-064D-A74C-B603-3C52E39865E4}"/>
              </a:ext>
            </a:extLst>
          </p:cNvPr>
          <p:cNvSpPr>
            <a:spLocks noGrp="1"/>
          </p:cNvSpPr>
          <p:nvPr>
            <p:ph idx="1"/>
          </p:nvPr>
        </p:nvSpPr>
        <p:spPr>
          <a:xfrm>
            <a:off x="1557887" y="1708014"/>
            <a:ext cx="3925787" cy="2472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es-HN" sz="1500" b="1" dirty="0">
                <a:ln w="0"/>
                <a:solidFill>
                  <a:schemeClr val="tx1"/>
                </a:solidFill>
                <a:latin typeface="Arial" panose="020B0604020202020204" pitchFamily="34" charset="0"/>
                <a:cs typeface="Arial" panose="020B0604020202020204" pitchFamily="34" charset="0"/>
              </a:rPr>
              <a:t>FORCES</a:t>
            </a:r>
          </a:p>
        </p:txBody>
      </p:sp>
      <p:sp>
        <p:nvSpPr>
          <p:cNvPr id="7" name="Rectangle à coins arrondis 7">
            <a:extLst>
              <a:ext uri="{FF2B5EF4-FFF2-40B4-BE49-F238E27FC236}">
                <a16:creationId xmlns:a16="http://schemas.microsoft.com/office/drawing/2014/main" id="{700BF929-93E0-0E48-BF14-AADA07AA3720}"/>
              </a:ext>
            </a:extLst>
          </p:cNvPr>
          <p:cNvSpPr/>
          <p:nvPr/>
        </p:nvSpPr>
        <p:spPr>
          <a:xfrm>
            <a:off x="5858323" y="1708015"/>
            <a:ext cx="3925787" cy="2472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HN" sz="1500" b="1" dirty="0">
                <a:ln w="0"/>
                <a:solidFill>
                  <a:schemeClr val="tx1"/>
                </a:solidFill>
                <a:latin typeface="Arial" panose="020B0604020202020204" pitchFamily="34" charset="0"/>
                <a:cs typeface="Arial" panose="020B0604020202020204" pitchFamily="34" charset="0"/>
              </a:rPr>
              <a:t>FAIBLESSES</a:t>
            </a:r>
          </a:p>
          <a:p>
            <a:pPr marL="201216" indent="-201216">
              <a:buFont typeface="Arial" panose="020B0604020202020204" pitchFamily="34" charset="0"/>
              <a:buChar char="•"/>
            </a:pPr>
            <a:endParaRPr lang="fr-CA" sz="1350" dirty="0">
              <a:ln w="0"/>
              <a:solidFill>
                <a:schemeClr val="tx1"/>
              </a:solidFill>
              <a:latin typeface="Arial" panose="020B0604020202020204" pitchFamily="34" charset="0"/>
              <a:cs typeface="Arial" panose="020B0604020202020204" pitchFamily="34" charset="0"/>
            </a:endParaRPr>
          </a:p>
          <a:p>
            <a:pPr marL="201216" indent="-201216">
              <a:buFont typeface="Arial" panose="020B0604020202020204" pitchFamily="34" charset="0"/>
              <a:buChar char="•"/>
            </a:pPr>
            <a:endParaRPr lang="fr-CA" sz="1350" dirty="0">
              <a:ln w="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912DBC15-279A-4845-B7C3-58EC3E6D9A9C}"/>
              </a:ext>
            </a:extLst>
          </p:cNvPr>
          <p:cNvSpPr>
            <a:spLocks noGrp="1" noChangeArrowheads="1"/>
          </p:cNvSpPr>
          <p:nvPr>
            <p:ph type="title"/>
          </p:nvPr>
        </p:nvSpPr>
        <p:spPr>
          <a:xfrm>
            <a:off x="2268479" y="438652"/>
            <a:ext cx="9465527" cy="774041"/>
          </a:xfrm>
        </p:spPr>
        <p:txBody>
          <a:bodyPr/>
          <a:lstStyle/>
          <a:p>
            <a:pPr eaLnBrk="1" hangingPunct="1"/>
            <a:r>
              <a:rPr lang="fr-CA" sz="2400" dirty="0">
                <a:latin typeface="Arial" panose="020B0604020202020204" pitchFamily="34" charset="0"/>
                <a:cs typeface="Arial" panose="020B0604020202020204" pitchFamily="34" charset="0"/>
              </a:rPr>
              <a:t>Éléments de l’environnement externe du projet</a:t>
            </a:r>
            <a:br>
              <a:rPr lang="fr-CA" sz="3600" dirty="0">
                <a:latin typeface="Arial" panose="020B0604020202020204" pitchFamily="34" charset="0"/>
                <a:cs typeface="Arial" panose="020B0604020202020204" pitchFamily="34" charset="0"/>
              </a:rPr>
            </a:br>
            <a:endParaRPr lang="fr-FR" altLang="fr-FR" sz="3600" b="1" dirty="0"/>
          </a:p>
        </p:txBody>
      </p:sp>
      <p:sp>
        <p:nvSpPr>
          <p:cNvPr id="50180" name="Espace réservé du numéro de diapositive 3">
            <a:extLst>
              <a:ext uri="{FF2B5EF4-FFF2-40B4-BE49-F238E27FC236}">
                <a16:creationId xmlns:a16="http://schemas.microsoft.com/office/drawing/2014/main" id="{BD3E97B8-3735-4B31-94E6-B45F6C95852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8EEDA036-44D4-4AE5-B334-6386A0941DB3}" type="slidenum">
              <a:rPr lang="fr-FR" altLang="fr-FR" sz="1200" smtClean="0">
                <a:solidFill>
                  <a:srgbClr val="898989"/>
                </a:solidFill>
              </a:rPr>
              <a:pPr algn="r" fontAlgn="base">
                <a:lnSpc>
                  <a:spcPct val="100000"/>
                </a:lnSpc>
                <a:spcBef>
                  <a:spcPct val="0"/>
                </a:spcBef>
                <a:spcAft>
                  <a:spcPct val="0"/>
                </a:spcAft>
                <a:buFontTx/>
                <a:buNone/>
              </a:pPr>
              <a:t>11</a:t>
            </a:fld>
            <a:endParaRPr lang="fr-FR" altLang="fr-FR" sz="1200">
              <a:solidFill>
                <a:srgbClr val="898989"/>
              </a:solidFill>
            </a:endParaRPr>
          </a:p>
        </p:txBody>
      </p:sp>
      <p:sp>
        <p:nvSpPr>
          <p:cNvPr id="8" name="Rectangle à coins arrondis 1">
            <a:extLst>
              <a:ext uri="{FF2B5EF4-FFF2-40B4-BE49-F238E27FC236}">
                <a16:creationId xmlns:a16="http://schemas.microsoft.com/office/drawing/2014/main" id="{831C854B-3CA6-F04B-8C85-F23F5D7EAA42}"/>
              </a:ext>
            </a:extLst>
          </p:cNvPr>
          <p:cNvSpPr>
            <a:spLocks noGrp="1"/>
          </p:cNvSpPr>
          <p:nvPr>
            <p:ph idx="1"/>
          </p:nvPr>
        </p:nvSpPr>
        <p:spPr>
          <a:xfrm>
            <a:off x="1550123" y="1471612"/>
            <a:ext cx="3960438" cy="18788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buNone/>
            </a:pPr>
            <a:r>
              <a:rPr lang="es-HN" sz="1500" b="1" dirty="0">
                <a:solidFill>
                  <a:schemeClr val="tx2"/>
                </a:solidFill>
                <a:latin typeface="Arial" panose="020B0604020202020204" pitchFamily="34" charset="0"/>
                <a:cs typeface="Arial" panose="020B0604020202020204" pitchFamily="34" charset="0"/>
              </a:rPr>
              <a:t>POSSIBILITÉS</a:t>
            </a:r>
          </a:p>
          <a:p>
            <a:pPr marL="201216" indent="-201216">
              <a:buFont typeface="Arial" panose="020B0604020202020204" pitchFamily="34" charset="0"/>
              <a:buChar char="•"/>
            </a:pPr>
            <a:endParaRPr lang="fr-CA" sz="1350" dirty="0">
              <a:ln w="0"/>
              <a:solidFill>
                <a:schemeClr val="tx1"/>
              </a:solidFill>
              <a:latin typeface="Arial" panose="020B0604020202020204" pitchFamily="34" charset="0"/>
              <a:cs typeface="Arial" panose="020B0604020202020204" pitchFamily="34" charset="0"/>
            </a:endParaRPr>
          </a:p>
        </p:txBody>
      </p:sp>
      <p:sp>
        <p:nvSpPr>
          <p:cNvPr id="9" name="Rectangle à coins arrondis 7">
            <a:extLst>
              <a:ext uri="{FF2B5EF4-FFF2-40B4-BE49-F238E27FC236}">
                <a16:creationId xmlns:a16="http://schemas.microsoft.com/office/drawing/2014/main" id="{F831033B-5DF8-1443-B36F-AA5020C0CAFE}"/>
              </a:ext>
            </a:extLst>
          </p:cNvPr>
          <p:cNvSpPr/>
          <p:nvPr/>
        </p:nvSpPr>
        <p:spPr>
          <a:xfrm>
            <a:off x="5791306" y="1441294"/>
            <a:ext cx="3960438" cy="18788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fr-CA" sz="1500" b="1" dirty="0">
                <a:solidFill>
                  <a:srgbClr val="000000"/>
                </a:solidFill>
                <a:latin typeface="Arial" panose="020B0604020202020204" pitchFamily="34" charset="0"/>
                <a:ea typeface="Calibri" panose="020F0502020204030204" pitchFamily="34" charset="0"/>
                <a:cs typeface="Arial" panose="020B0604020202020204" pitchFamily="34" charset="0"/>
              </a:rPr>
              <a:t>MENACES</a:t>
            </a:r>
          </a:p>
          <a:p>
            <a:r>
              <a:rPr lang="fr-CA" sz="2000" dirty="0">
                <a:ln w="0"/>
                <a:solidFill>
                  <a:schemeClr val="tx1"/>
                </a:solidFill>
                <a:latin typeface="Arial" panose="020B0604020202020204" pitchFamily="34" charset="0"/>
                <a:cs typeface="Arial" panose="020B0604020202020204" pitchFamily="34" charset="0"/>
              </a:rPr>
              <a:t> </a:t>
            </a:r>
          </a:p>
          <a:p>
            <a:pPr>
              <a:lnSpc>
                <a:spcPct val="107000"/>
              </a:lnSpc>
            </a:pPr>
            <a:r>
              <a:rPr lang="fr-CA" sz="2000" dirty="0">
                <a:ln w="0"/>
                <a:solidFill>
                  <a:schemeClr val="tx1"/>
                </a:solidFill>
                <a:latin typeface="Arial" panose="020B0604020202020204" pitchFamily="34" charset="0"/>
                <a:cs typeface="Arial" panose="020B0604020202020204" pitchFamily="34" charset="0"/>
              </a:rPr>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C81D45B3-CB1B-4862-92B7-7C9F4ED17E4F}"/>
              </a:ext>
            </a:extLst>
          </p:cNvPr>
          <p:cNvSpPr>
            <a:spLocks noGrp="1" noChangeArrowheads="1"/>
          </p:cNvSpPr>
          <p:nvPr>
            <p:ph type="title"/>
          </p:nvPr>
        </p:nvSpPr>
        <p:spPr>
          <a:xfrm>
            <a:off x="2764971" y="416151"/>
            <a:ext cx="6662057" cy="799646"/>
          </a:xfrm>
        </p:spPr>
        <p:txBody>
          <a:bodyPr/>
          <a:lstStyle/>
          <a:p>
            <a:pPr algn="ctr"/>
            <a:r>
              <a:rPr lang="fr-CA" sz="2400" dirty="0">
                <a:latin typeface="Arial" panose="020B0604020202020204" pitchFamily="34" charset="0"/>
                <a:cs typeface="Arial" panose="020B0604020202020204" pitchFamily="34" charset="0"/>
              </a:rPr>
              <a:t>Facteurs de succès pour l’implantation de la réforme des finances publiques </a:t>
            </a:r>
          </a:p>
        </p:txBody>
      </p:sp>
      <p:sp>
        <p:nvSpPr>
          <p:cNvPr id="3" name="Espace réservé du contenu 2">
            <a:extLst>
              <a:ext uri="{FF2B5EF4-FFF2-40B4-BE49-F238E27FC236}">
                <a16:creationId xmlns:a16="http://schemas.microsoft.com/office/drawing/2014/main" id="{47D60599-DE80-4E3F-B11D-4D73DC8EBF09}"/>
              </a:ext>
            </a:extLst>
          </p:cNvPr>
          <p:cNvSpPr>
            <a:spLocks noGrp="1"/>
          </p:cNvSpPr>
          <p:nvPr>
            <p:ph idx="1"/>
          </p:nvPr>
        </p:nvSpPr>
        <p:spPr>
          <a:xfrm>
            <a:off x="838200" y="1690688"/>
            <a:ext cx="10515600" cy="4351338"/>
          </a:xfrm>
        </p:spPr>
        <p:txBody>
          <a:bodyPr rtlCol="0">
            <a:normAutofit/>
          </a:bodyPr>
          <a:lstStyle/>
          <a:p>
            <a:pPr algn="ctr"/>
            <a:endParaRPr lang="es-HN" sz="500" b="1" u="sng" dirty="0">
              <a:latin typeface="Arial" panose="020B0604020202020204" pitchFamily="34" charset="0"/>
              <a:cs typeface="Arial" panose="020B0604020202020204" pitchFamily="34" charset="0"/>
            </a:endParaRPr>
          </a:p>
          <a:p>
            <a:pPr marL="257175" indent="-257175"/>
            <a:r>
              <a:rPr lang="fr-CA" sz="1900" dirty="0">
                <a:latin typeface="Arial" panose="020B0604020202020204" pitchFamily="34" charset="0"/>
                <a:cs typeface="Arial" panose="020B0604020202020204" pitchFamily="34" charset="0"/>
              </a:rPr>
              <a:t>Disponibilité de ressources humaines compétentes pour appliquer la réforme</a:t>
            </a:r>
          </a:p>
          <a:p>
            <a:pPr marL="257175" indent="-257175"/>
            <a:r>
              <a:rPr lang="fr-CA" sz="1900" dirty="0">
                <a:latin typeface="Arial" panose="020B0604020202020204" pitchFamily="34" charset="0"/>
                <a:cs typeface="Arial" panose="020B0604020202020204" pitchFamily="34" charset="0"/>
              </a:rPr>
              <a:t>Moyens et ressources matérielles suffisants et adéquats</a:t>
            </a:r>
          </a:p>
          <a:p>
            <a:pPr marL="257175" indent="-257175"/>
            <a:r>
              <a:rPr lang="fr-CA" sz="1900" dirty="0">
                <a:latin typeface="Arial" panose="020B0604020202020204" pitchFamily="34" charset="0"/>
                <a:cs typeface="Arial" panose="020B0604020202020204" pitchFamily="34" charset="0"/>
              </a:rPr>
              <a:t>Engagement continu de la haute direction et promotion de la réforme</a:t>
            </a:r>
          </a:p>
          <a:p>
            <a:pPr marL="257175" indent="-257175"/>
            <a:r>
              <a:rPr lang="fr-CA" sz="1900" dirty="0">
                <a:latin typeface="Arial" panose="020B0604020202020204" pitchFamily="34" charset="0"/>
                <a:cs typeface="Arial" panose="020B0604020202020204" pitchFamily="34" charset="0"/>
              </a:rPr>
              <a:t>Pilotage efficace du projet </a:t>
            </a:r>
          </a:p>
          <a:p>
            <a:pPr marL="257175" indent="-257175"/>
            <a:r>
              <a:rPr lang="fr-CA" sz="1900" dirty="0">
                <a:latin typeface="Arial" panose="020B0604020202020204" pitchFamily="34" charset="0"/>
                <a:cs typeface="Arial" panose="020B0604020202020204" pitchFamily="34" charset="0"/>
              </a:rPr>
              <a:t>Objectifs, portée et cibles communiqués et partagés avec les parties prenantes</a:t>
            </a:r>
          </a:p>
          <a:p>
            <a:pPr marL="257175" indent="-257175"/>
            <a:r>
              <a:rPr lang="fr-CA" sz="1900" dirty="0">
                <a:latin typeface="Arial" panose="020B0604020202020204" pitchFamily="34" charset="0"/>
                <a:cs typeface="Arial" panose="020B0604020202020204" pitchFamily="34" charset="0"/>
              </a:rPr>
              <a:t>Rigueur dans l’application des procédures et l’organisation du travail</a:t>
            </a:r>
          </a:p>
          <a:p>
            <a:pPr marL="257175" indent="-257175"/>
            <a:r>
              <a:rPr lang="fr-CA" sz="1900" dirty="0">
                <a:latin typeface="Arial" panose="020B0604020202020204" pitchFamily="34" charset="0"/>
                <a:cs typeface="Arial" panose="020B0604020202020204" pitchFamily="34" charset="0"/>
              </a:rPr>
              <a:t>Renforcement de la fonction supervision et contrôle interne</a:t>
            </a:r>
          </a:p>
          <a:p>
            <a:pPr marL="257175" indent="-257175"/>
            <a:r>
              <a:rPr lang="fr-CA" sz="1900" dirty="0">
                <a:latin typeface="Arial" panose="020B0604020202020204" pitchFamily="34" charset="0"/>
                <a:cs typeface="Arial" panose="020B0604020202020204" pitchFamily="34" charset="0"/>
              </a:rPr>
              <a:t>Amélioration continue de l’environnement informatique</a:t>
            </a:r>
          </a:p>
          <a:p>
            <a:pPr marL="257175" indent="-257175"/>
            <a:r>
              <a:rPr lang="fr-CA" sz="1900" dirty="0">
                <a:latin typeface="Arial" panose="020B0604020202020204" pitchFamily="34" charset="0"/>
                <a:cs typeface="Arial" panose="020B0604020202020204" pitchFamily="34" charset="0"/>
              </a:rPr>
              <a:t>Nécessité de définir clairement en quoi consiste la réussite (mesures des résultats et indicateurs)</a:t>
            </a:r>
          </a:p>
          <a:p>
            <a:pPr marL="0" indent="0" eaLnBrk="1" fontAlgn="auto" hangingPunct="1">
              <a:spcAft>
                <a:spcPts val="0"/>
              </a:spcAft>
              <a:buFont typeface="Arial" panose="020B0604020202020204" pitchFamily="34" charset="0"/>
              <a:buNone/>
              <a:defRPr/>
            </a:pPr>
            <a:endParaRPr lang="fr-FR" dirty="0"/>
          </a:p>
        </p:txBody>
      </p:sp>
      <p:sp>
        <p:nvSpPr>
          <p:cNvPr id="51204" name="Espace réservé du numéro de diapositive 3">
            <a:extLst>
              <a:ext uri="{FF2B5EF4-FFF2-40B4-BE49-F238E27FC236}">
                <a16:creationId xmlns:a16="http://schemas.microsoft.com/office/drawing/2014/main" id="{3F8D1B60-1D71-4E54-BB0B-4694F8DCA2F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CCBF94C2-64C9-40D9-9BD7-BDA2A68FEE4C}" type="slidenum">
              <a:rPr lang="fr-FR" altLang="fr-FR" sz="1200" smtClean="0">
                <a:solidFill>
                  <a:srgbClr val="898989"/>
                </a:solidFill>
              </a:rPr>
              <a:pPr algn="r" fontAlgn="base">
                <a:lnSpc>
                  <a:spcPct val="100000"/>
                </a:lnSpc>
                <a:spcBef>
                  <a:spcPct val="0"/>
                </a:spcBef>
                <a:spcAft>
                  <a:spcPct val="0"/>
                </a:spcAft>
                <a:buFontTx/>
                <a:buNone/>
              </a:pPr>
              <a:t>12</a:t>
            </a:fld>
            <a:endParaRPr lang="fr-FR" altLang="fr-FR" sz="1200">
              <a:solidFill>
                <a:srgbClr val="898989"/>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E70E8547-5EF8-4A5B-869F-16BC1D5B59F5}"/>
              </a:ext>
            </a:extLst>
          </p:cNvPr>
          <p:cNvSpPr>
            <a:spLocks noGrp="1" noChangeArrowheads="1"/>
          </p:cNvSpPr>
          <p:nvPr>
            <p:ph type="title"/>
          </p:nvPr>
        </p:nvSpPr>
        <p:spPr>
          <a:xfrm>
            <a:off x="2399769" y="364290"/>
            <a:ext cx="7392462" cy="592275"/>
          </a:xfrm>
        </p:spPr>
        <p:txBody>
          <a:bodyPr/>
          <a:lstStyle/>
          <a:p>
            <a:pPr algn="ctr" eaLnBrk="1" hangingPunct="1"/>
            <a:r>
              <a:rPr lang="fr-FR" sz="2400" dirty="0">
                <a:latin typeface="Arial" panose="020B0604020202020204" pitchFamily="34" charset="0"/>
                <a:cs typeface="Arial" panose="020B0604020202020204" pitchFamily="34" charset="0"/>
              </a:rPr>
              <a:t>Trois grandes étapes pour la gestion du changement</a:t>
            </a:r>
            <a:endParaRPr lang="fr-FR" altLang="fr-FR" sz="2400" b="1" dirty="0"/>
          </a:p>
        </p:txBody>
      </p:sp>
      <p:sp>
        <p:nvSpPr>
          <p:cNvPr id="52228" name="Espace réservé du numéro de diapositive 3">
            <a:extLst>
              <a:ext uri="{FF2B5EF4-FFF2-40B4-BE49-F238E27FC236}">
                <a16:creationId xmlns:a16="http://schemas.microsoft.com/office/drawing/2014/main" id="{83A4E71F-6BEB-4397-9062-C38765FF85B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EED0D82B-AB17-40A1-84BE-47D17A1C5850}" type="slidenum">
              <a:rPr lang="fr-FR" altLang="fr-FR" sz="1200" smtClean="0">
                <a:solidFill>
                  <a:srgbClr val="898989"/>
                </a:solidFill>
              </a:rPr>
              <a:pPr algn="r" fontAlgn="base">
                <a:lnSpc>
                  <a:spcPct val="100000"/>
                </a:lnSpc>
                <a:spcBef>
                  <a:spcPct val="0"/>
                </a:spcBef>
                <a:spcAft>
                  <a:spcPct val="0"/>
                </a:spcAft>
                <a:buFontTx/>
                <a:buNone/>
              </a:pPr>
              <a:t>13</a:t>
            </a:fld>
            <a:endParaRPr lang="fr-FR" altLang="fr-FR" sz="1200">
              <a:solidFill>
                <a:srgbClr val="898989"/>
              </a:solidFill>
            </a:endParaRPr>
          </a:p>
        </p:txBody>
      </p:sp>
      <p:sp>
        <p:nvSpPr>
          <p:cNvPr id="6" name="ZoneTexte 5">
            <a:extLst>
              <a:ext uri="{FF2B5EF4-FFF2-40B4-BE49-F238E27FC236}">
                <a16:creationId xmlns:a16="http://schemas.microsoft.com/office/drawing/2014/main" id="{BAC406E0-3BB6-B441-9737-059E206A45E8}"/>
              </a:ext>
            </a:extLst>
          </p:cNvPr>
          <p:cNvSpPr txBox="1"/>
          <p:nvPr/>
        </p:nvSpPr>
        <p:spPr>
          <a:xfrm>
            <a:off x="2532753" y="1727205"/>
            <a:ext cx="1810111" cy="854080"/>
          </a:xfrm>
          <a:prstGeom prst="rect">
            <a:avLst/>
          </a:prstGeom>
          <a:noFill/>
        </p:spPr>
        <p:txBody>
          <a:bodyPr wrap="non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#1 – Pré-production</a:t>
            </a:r>
          </a:p>
          <a:p>
            <a:r>
              <a:rPr lang="fr-FR" sz="1125" i="1" dirty="0">
                <a:solidFill>
                  <a:schemeClr val="accent6">
                    <a:lumMod val="75000"/>
                  </a:schemeClr>
                </a:solidFill>
                <a:latin typeface="Arial" panose="020B0604020202020204" pitchFamily="34" charset="0"/>
                <a:cs typeface="Arial" panose="020B0604020202020204" pitchFamily="34" charset="0"/>
              </a:rPr>
              <a:t>Adaptation</a:t>
            </a:r>
          </a:p>
          <a:p>
            <a:r>
              <a:rPr lang="fr-FR" sz="1125" i="1" dirty="0">
                <a:solidFill>
                  <a:schemeClr val="accent6">
                    <a:lumMod val="75000"/>
                  </a:schemeClr>
                </a:solidFill>
                <a:latin typeface="Arial" panose="020B0604020202020204" pitchFamily="34" charset="0"/>
                <a:cs typeface="Arial" panose="020B0604020202020204" pitchFamily="34" charset="0"/>
              </a:rPr>
              <a:t>Développement</a:t>
            </a:r>
          </a:p>
          <a:p>
            <a:endParaRPr lang="fr-CA" sz="1350" dirty="0"/>
          </a:p>
        </p:txBody>
      </p:sp>
      <p:sp>
        <p:nvSpPr>
          <p:cNvPr id="7" name="ZoneTexte 6">
            <a:extLst>
              <a:ext uri="{FF2B5EF4-FFF2-40B4-BE49-F238E27FC236}">
                <a16:creationId xmlns:a16="http://schemas.microsoft.com/office/drawing/2014/main" id="{1B51E8CC-BC2D-364A-97E1-B3E38A34CDB4}"/>
              </a:ext>
            </a:extLst>
          </p:cNvPr>
          <p:cNvSpPr txBox="1"/>
          <p:nvPr/>
        </p:nvSpPr>
        <p:spPr>
          <a:xfrm>
            <a:off x="4875658" y="1720655"/>
            <a:ext cx="1483098" cy="646331"/>
          </a:xfrm>
          <a:prstGeom prst="rect">
            <a:avLst/>
          </a:prstGeom>
          <a:noFill/>
        </p:spPr>
        <p:txBody>
          <a:bodyPr wrap="non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#2 – Production</a:t>
            </a:r>
          </a:p>
          <a:p>
            <a:r>
              <a:rPr lang="fr-FR" sz="1125" i="1" dirty="0">
                <a:solidFill>
                  <a:schemeClr val="accent6">
                    <a:lumMod val="75000"/>
                  </a:schemeClr>
                </a:solidFill>
                <a:latin typeface="Arial" panose="020B0604020202020204" pitchFamily="34" charset="0"/>
                <a:cs typeface="Arial" panose="020B0604020202020204" pitchFamily="34" charset="0"/>
              </a:rPr>
              <a:t>Formation</a:t>
            </a:r>
          </a:p>
          <a:p>
            <a:r>
              <a:rPr lang="fr-FR" sz="1125" i="1" dirty="0">
                <a:solidFill>
                  <a:schemeClr val="accent6">
                    <a:lumMod val="75000"/>
                  </a:schemeClr>
                </a:solidFill>
                <a:latin typeface="Arial" panose="020B0604020202020204" pitchFamily="34" charset="0"/>
                <a:cs typeface="Arial" panose="020B0604020202020204" pitchFamily="34" charset="0"/>
              </a:rPr>
              <a:t>Déploiement</a:t>
            </a:r>
          </a:p>
        </p:txBody>
      </p:sp>
      <p:sp>
        <p:nvSpPr>
          <p:cNvPr id="8" name="ZoneTexte 7">
            <a:extLst>
              <a:ext uri="{FF2B5EF4-FFF2-40B4-BE49-F238E27FC236}">
                <a16:creationId xmlns:a16="http://schemas.microsoft.com/office/drawing/2014/main" id="{1DE3753C-DA27-B143-ADEA-344781422E60}"/>
              </a:ext>
            </a:extLst>
          </p:cNvPr>
          <p:cNvSpPr txBox="1"/>
          <p:nvPr/>
        </p:nvSpPr>
        <p:spPr>
          <a:xfrm>
            <a:off x="7287984" y="1752468"/>
            <a:ext cx="2334367" cy="473206"/>
          </a:xfrm>
          <a:prstGeom prst="rect">
            <a:avLst/>
          </a:prstGeom>
          <a:noFill/>
        </p:spPr>
        <p:txBody>
          <a:bodyPr wrap="squar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#3 – Post-production</a:t>
            </a:r>
          </a:p>
          <a:p>
            <a:r>
              <a:rPr lang="fr-FR" sz="1125" i="1" dirty="0">
                <a:solidFill>
                  <a:schemeClr val="accent6">
                    <a:lumMod val="75000"/>
                  </a:schemeClr>
                </a:solidFill>
                <a:latin typeface="Arial" panose="020B0604020202020204" pitchFamily="34" charset="0"/>
                <a:cs typeface="Arial" panose="020B0604020202020204" pitchFamily="34" charset="0"/>
              </a:rPr>
              <a:t>Soutien post-implantation</a:t>
            </a:r>
          </a:p>
        </p:txBody>
      </p:sp>
      <p:sp>
        <p:nvSpPr>
          <p:cNvPr id="9" name="Flèche droite 3">
            <a:extLst>
              <a:ext uri="{FF2B5EF4-FFF2-40B4-BE49-F238E27FC236}">
                <a16:creationId xmlns:a16="http://schemas.microsoft.com/office/drawing/2014/main" id="{4E7667D8-0272-E641-AEB1-73DF76EFDB5C}"/>
              </a:ext>
            </a:extLst>
          </p:cNvPr>
          <p:cNvSpPr/>
          <p:nvPr/>
        </p:nvSpPr>
        <p:spPr bwMode="auto">
          <a:xfrm>
            <a:off x="2406300" y="2333504"/>
            <a:ext cx="6909460" cy="594066"/>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fr-FR" sz="1500" b="1" dirty="0">
                <a:latin typeface="Arial" panose="020B0604020202020204" pitchFamily="34" charset="0"/>
                <a:cs typeface="Arial" panose="020B0604020202020204" pitchFamily="34" charset="0"/>
              </a:rPr>
              <a:t>Processus du changement</a:t>
            </a:r>
          </a:p>
        </p:txBody>
      </p:sp>
      <p:sp>
        <p:nvSpPr>
          <p:cNvPr id="10" name="ZoneTexte 9">
            <a:extLst>
              <a:ext uri="{FF2B5EF4-FFF2-40B4-BE49-F238E27FC236}">
                <a16:creationId xmlns:a16="http://schemas.microsoft.com/office/drawing/2014/main" id="{7295DF66-16A8-FF4E-A702-E07164D000EC}"/>
              </a:ext>
            </a:extLst>
          </p:cNvPr>
          <p:cNvSpPr txBox="1"/>
          <p:nvPr/>
        </p:nvSpPr>
        <p:spPr>
          <a:xfrm>
            <a:off x="2487536" y="2911531"/>
            <a:ext cx="2196719" cy="1569660"/>
          </a:xfrm>
          <a:prstGeom prst="rect">
            <a:avLst/>
          </a:prstGeom>
          <a:noFill/>
        </p:spPr>
        <p:txBody>
          <a:bodyPr wrap="square" rtlCol="0">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Préparer le changement</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Identifier la portée du changement</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Connaître l’organisation</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Mettre en place une structure de pilotage du changement</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Élaborer une vision et une stratégie</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Former les agents ciblés</a:t>
            </a:r>
          </a:p>
        </p:txBody>
      </p:sp>
      <p:sp>
        <p:nvSpPr>
          <p:cNvPr id="11" name="ZoneTexte 10">
            <a:extLst>
              <a:ext uri="{FF2B5EF4-FFF2-40B4-BE49-F238E27FC236}">
                <a16:creationId xmlns:a16="http://schemas.microsoft.com/office/drawing/2014/main" id="{ADDF9949-EA58-E84F-BDBC-64667E41445D}"/>
              </a:ext>
            </a:extLst>
          </p:cNvPr>
          <p:cNvSpPr txBox="1"/>
          <p:nvPr/>
        </p:nvSpPr>
        <p:spPr>
          <a:xfrm>
            <a:off x="5043725" y="2911530"/>
            <a:ext cx="1875248" cy="1431161"/>
          </a:xfrm>
          <a:prstGeom prst="rect">
            <a:avLst/>
          </a:prstGeom>
          <a:noFill/>
        </p:spPr>
        <p:txBody>
          <a:bodyPr wrap="square" rtlCol="0">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Gérer la transition</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Élaborer le(s) plan(s) de gestion du changement, communication, formation et accompagnement, gestion des résistances</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Exécuter les plans </a:t>
            </a:r>
          </a:p>
          <a:p>
            <a:endParaRPr lang="fr-FR" sz="1200" u="sng" dirty="0">
              <a:solidFill>
                <a:schemeClr val="accent1">
                  <a:lumMod val="75000"/>
                </a:schemeClr>
              </a:solidFill>
            </a:endParaRPr>
          </a:p>
        </p:txBody>
      </p:sp>
      <p:sp>
        <p:nvSpPr>
          <p:cNvPr id="12" name="Explosion 1 11">
            <a:extLst>
              <a:ext uri="{FF2B5EF4-FFF2-40B4-BE49-F238E27FC236}">
                <a16:creationId xmlns:a16="http://schemas.microsoft.com/office/drawing/2014/main" id="{07787578-61A7-8F4E-A89D-ACF6FAAE26A8}"/>
              </a:ext>
            </a:extLst>
          </p:cNvPr>
          <p:cNvSpPr/>
          <p:nvPr/>
        </p:nvSpPr>
        <p:spPr bwMode="auto">
          <a:xfrm>
            <a:off x="6609781" y="2962386"/>
            <a:ext cx="848875" cy="1018376"/>
          </a:xfrm>
          <a:prstGeom prst="irregularSeal1">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r>
              <a:rPr lang="fr-FR" sz="900" b="1" dirty="0"/>
              <a:t>Réforme en place</a:t>
            </a:r>
          </a:p>
        </p:txBody>
      </p:sp>
      <p:sp>
        <p:nvSpPr>
          <p:cNvPr id="13" name="Rectangle 12">
            <a:extLst>
              <a:ext uri="{FF2B5EF4-FFF2-40B4-BE49-F238E27FC236}">
                <a16:creationId xmlns:a16="http://schemas.microsoft.com/office/drawing/2014/main" id="{F0CE7D1C-3F9D-9446-84C9-2C804C329AC6}"/>
              </a:ext>
            </a:extLst>
          </p:cNvPr>
          <p:cNvSpPr/>
          <p:nvPr/>
        </p:nvSpPr>
        <p:spPr>
          <a:xfrm>
            <a:off x="7246684" y="2911530"/>
            <a:ext cx="2069075" cy="1269578"/>
          </a:xfrm>
          <a:prstGeom prst="rect">
            <a:avLst/>
          </a:prstGeom>
        </p:spPr>
        <p:txBody>
          <a:bodyPr wrap="square">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Soutenir le changement</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Recueillir et analyser le feedback</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Diagnostiquer les écarts et gérer les résistances</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Régler les problèmes</a:t>
            </a:r>
          </a:p>
          <a:p>
            <a:endParaRPr lang="fr-FR" sz="1200" u="sng" dirty="0">
              <a:solidFill>
                <a:schemeClr val="accent1">
                  <a:lumMod val="75000"/>
                </a:schemeClr>
              </a:solidFill>
            </a:endParaRPr>
          </a:p>
        </p:txBody>
      </p:sp>
      <p:sp>
        <p:nvSpPr>
          <p:cNvPr id="14" name="Rectangle 13">
            <a:extLst>
              <a:ext uri="{FF2B5EF4-FFF2-40B4-BE49-F238E27FC236}">
                <a16:creationId xmlns:a16="http://schemas.microsoft.com/office/drawing/2014/main" id="{B511336D-530A-B442-BC8F-9F042CF6D54F}"/>
              </a:ext>
            </a:extLst>
          </p:cNvPr>
          <p:cNvSpPr/>
          <p:nvPr/>
        </p:nvSpPr>
        <p:spPr>
          <a:xfrm>
            <a:off x="4179378" y="4853470"/>
            <a:ext cx="2440193" cy="830997"/>
          </a:xfrm>
          <a:prstGeom prst="rect">
            <a:avLst/>
          </a:prstGeom>
        </p:spPr>
        <p:txBody>
          <a:bodyPr wrap="square">
            <a:spAutoFit/>
          </a:bodyPr>
          <a:lstStyle/>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Créer un climat favorable</a:t>
            </a:r>
          </a:p>
          <a:p>
            <a:pPr marL="67866" indent="-67866">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Mobiliser les utilisateurs</a:t>
            </a:r>
          </a:p>
          <a:p>
            <a:pPr marL="67866" indent="-67866">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Maintenir l’engagement </a:t>
            </a:r>
          </a:p>
          <a:p>
            <a:pPr marL="67866" indent="-67866">
              <a:buFont typeface="Arial" pitchFamily="34" charset="0"/>
              <a:buChar char="•"/>
            </a:pPr>
            <a:r>
              <a:rPr lang="fr-CA" sz="1200" i="1" dirty="0">
                <a:solidFill>
                  <a:srgbClr val="000000"/>
                </a:solidFill>
                <a:latin typeface="Arial" panose="020B0604020202020204" pitchFamily="34" charset="0"/>
                <a:cs typeface="Arial" panose="020B0604020202020204" pitchFamily="34" charset="0"/>
              </a:rPr>
              <a:t>Favoriser l’appropriation</a:t>
            </a:r>
          </a:p>
        </p:txBody>
      </p:sp>
      <p:cxnSp>
        <p:nvCxnSpPr>
          <p:cNvPr id="15" name="Connecteur droit avec flèche 14">
            <a:extLst>
              <a:ext uri="{FF2B5EF4-FFF2-40B4-BE49-F238E27FC236}">
                <a16:creationId xmlns:a16="http://schemas.microsoft.com/office/drawing/2014/main" id="{8BD496D7-72F3-9243-9733-D5C820C75207}"/>
              </a:ext>
            </a:extLst>
          </p:cNvPr>
          <p:cNvCxnSpPr>
            <a:cxnSpLocks/>
          </p:cNvCxnSpPr>
          <p:nvPr/>
        </p:nvCxnSpPr>
        <p:spPr>
          <a:xfrm flipH="1" flipV="1">
            <a:off x="4541696" y="4399130"/>
            <a:ext cx="588213" cy="38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23D2CEE-619C-3C42-A53A-B08CF0FC11D0}"/>
              </a:ext>
            </a:extLst>
          </p:cNvPr>
          <p:cNvCxnSpPr>
            <a:cxnSpLocks/>
          </p:cNvCxnSpPr>
          <p:nvPr/>
        </p:nvCxnSpPr>
        <p:spPr>
          <a:xfrm flipV="1">
            <a:off x="5705830" y="4236766"/>
            <a:ext cx="0" cy="54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FD6512E-B03D-E747-B171-7646054F09F0}"/>
              </a:ext>
            </a:extLst>
          </p:cNvPr>
          <p:cNvSpPr/>
          <p:nvPr/>
        </p:nvSpPr>
        <p:spPr>
          <a:xfrm>
            <a:off x="7458656" y="4516440"/>
            <a:ext cx="2163695" cy="1384995"/>
          </a:xfrm>
          <a:prstGeom prst="rect">
            <a:avLst/>
          </a:prstGeom>
        </p:spPr>
        <p:txBody>
          <a:bodyPr wrap="square">
            <a:spAutoFit/>
          </a:bodyPr>
          <a:lstStyle/>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Suivre les progrès</a:t>
            </a:r>
          </a:p>
          <a:p>
            <a:pPr marL="70247" indent="-70247">
              <a:buFont typeface="Arial" pitchFamily="34" charset="0"/>
              <a:buChar char="•"/>
            </a:pPr>
            <a:r>
              <a:rPr lang="fr-CA" sz="1200" i="1" dirty="0">
                <a:solidFill>
                  <a:srgbClr val="000000"/>
                </a:solidFill>
                <a:latin typeface="Arial" panose="020B0604020202020204" pitchFamily="34" charset="0"/>
                <a:cs typeface="Arial" panose="020B0604020202020204" pitchFamily="34" charset="0"/>
              </a:rPr>
              <a:t>Évaluer la performance</a:t>
            </a:r>
            <a:endParaRPr lang="fr-FR" sz="1200" i="1" dirty="0">
              <a:solidFill>
                <a:srgbClr val="000000"/>
              </a:solidFill>
              <a:latin typeface="Arial" panose="020B0604020202020204" pitchFamily="34" charset="0"/>
              <a:cs typeface="Arial" panose="020B0604020202020204" pitchFamily="34" charset="0"/>
            </a:endParaRPr>
          </a:p>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Faciliter l’appropriation</a:t>
            </a:r>
          </a:p>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Mesurer l’appropriation</a:t>
            </a:r>
          </a:p>
          <a:p>
            <a:pPr marL="70247" indent="-70247">
              <a:buFont typeface="Arial" pitchFamily="34" charset="0"/>
              <a:buChar char="•"/>
            </a:pPr>
            <a:r>
              <a:rPr lang="fr-FR" sz="1200" i="1" dirty="0">
                <a:latin typeface="Arial" panose="020B0604020202020204" pitchFamily="34" charset="0"/>
                <a:cs typeface="Arial" panose="020B0604020202020204" pitchFamily="34" charset="0"/>
              </a:rPr>
              <a:t>Renforcer les capacités et les attitudes</a:t>
            </a:r>
          </a:p>
          <a:p>
            <a:pPr>
              <a:buFont typeface="Arial" pitchFamily="34" charset="0"/>
              <a:buChar char="•"/>
            </a:pPr>
            <a:endParaRPr lang="fr-FR" sz="1200" i="1" dirty="0">
              <a:solidFill>
                <a:srgbClr val="000000"/>
              </a:solidFill>
            </a:endParaRPr>
          </a:p>
        </p:txBody>
      </p:sp>
      <p:cxnSp>
        <p:nvCxnSpPr>
          <p:cNvPr id="18" name="Connecteur droit avec flèche 17">
            <a:extLst>
              <a:ext uri="{FF2B5EF4-FFF2-40B4-BE49-F238E27FC236}">
                <a16:creationId xmlns:a16="http://schemas.microsoft.com/office/drawing/2014/main" id="{77A490EF-08FE-E742-9A9B-DCCBFB48CDA6}"/>
              </a:ext>
            </a:extLst>
          </p:cNvPr>
          <p:cNvCxnSpPr>
            <a:cxnSpLocks/>
          </p:cNvCxnSpPr>
          <p:nvPr/>
        </p:nvCxnSpPr>
        <p:spPr>
          <a:xfrm flipV="1">
            <a:off x="8303146" y="4015578"/>
            <a:ext cx="1" cy="47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a:extLst>
              <a:ext uri="{FF2B5EF4-FFF2-40B4-BE49-F238E27FC236}">
                <a16:creationId xmlns:a16="http://schemas.microsoft.com/office/drawing/2014/main" id="{290FB53E-8CDB-4740-AF86-6869D7ACA375}"/>
              </a:ext>
            </a:extLst>
          </p:cNvPr>
          <p:cNvSpPr>
            <a:spLocks noGrp="1" noChangeArrowheads="1"/>
          </p:cNvSpPr>
          <p:nvPr>
            <p:ph type="title"/>
          </p:nvPr>
        </p:nvSpPr>
        <p:spPr>
          <a:xfrm>
            <a:off x="1166949" y="406399"/>
            <a:ext cx="8962208" cy="549275"/>
          </a:xfrm>
        </p:spPr>
        <p:txBody>
          <a:bodyPr/>
          <a:lstStyle/>
          <a:p>
            <a:pPr eaLnBrk="1" hangingPunct="1"/>
            <a:r>
              <a:rPr lang="fr-CA" sz="2400" b="1" dirty="0">
                <a:latin typeface="Arial" panose="020B0604020202020204" pitchFamily="34" charset="0"/>
                <a:cs typeface="Arial" panose="020B0604020202020204" pitchFamily="34" charset="0"/>
              </a:rPr>
              <a:t>Quelles sont les structures concernées par le changement ?</a:t>
            </a:r>
            <a:endParaRPr lang="fr-FR" altLang="fr-FR" sz="2400" b="1" dirty="0"/>
          </a:p>
        </p:txBody>
      </p:sp>
      <p:sp>
        <p:nvSpPr>
          <p:cNvPr id="3" name="Espace réservé du contenu 2">
            <a:extLst>
              <a:ext uri="{FF2B5EF4-FFF2-40B4-BE49-F238E27FC236}">
                <a16:creationId xmlns:a16="http://schemas.microsoft.com/office/drawing/2014/main" id="{7F2DC9F5-5C1F-466E-A74B-E35AFBC91A6E}"/>
              </a:ext>
            </a:extLst>
          </p:cNvPr>
          <p:cNvSpPr>
            <a:spLocks noGrp="1"/>
          </p:cNvSpPr>
          <p:nvPr>
            <p:ph idx="1"/>
          </p:nvPr>
        </p:nvSpPr>
        <p:spPr/>
        <p:txBody>
          <a:bodyPr rtlCol="0">
            <a:normAutofit/>
          </a:bodyPr>
          <a:lstStyle/>
          <a:p>
            <a:pPr lvl="1"/>
            <a:r>
              <a:rPr lang="fr-CA" sz="1800" dirty="0">
                <a:solidFill>
                  <a:srgbClr val="000000"/>
                </a:solidFill>
                <a:latin typeface="Arial" panose="020B0604020202020204" pitchFamily="34" charset="0"/>
                <a:cs typeface="Arial" panose="020B0604020202020204" pitchFamily="34" charset="0"/>
              </a:rPr>
              <a:t>Celles dont les pratiques et façons de faire sont modifiées de manière importante</a:t>
            </a:r>
          </a:p>
          <a:p>
            <a:pPr marL="457200" lvl="1" indent="0">
              <a:buNone/>
            </a:pPr>
            <a:endParaRPr lang="fr-CA" sz="1800" dirty="0">
              <a:solidFill>
                <a:srgbClr val="000000"/>
              </a:solidFill>
              <a:latin typeface="Arial" panose="020B0604020202020204" pitchFamily="34" charset="0"/>
              <a:cs typeface="Arial" panose="020B0604020202020204" pitchFamily="34" charset="0"/>
            </a:endParaRPr>
          </a:p>
          <a:p>
            <a:pPr lvl="1"/>
            <a:r>
              <a:rPr lang="fr-CA" sz="1800" dirty="0">
                <a:solidFill>
                  <a:srgbClr val="000000"/>
                </a:solidFill>
                <a:latin typeface="Arial" panose="020B0604020202020204" pitchFamily="34" charset="0"/>
                <a:cs typeface="Arial" panose="020B0604020202020204" pitchFamily="34" charset="0"/>
              </a:rPr>
              <a:t>Celles dont les façons de faire ne changent pas mais qui contribuent de façon importante à la mise en place du changement (ex.: communication, formation, organisation et méthodes, GRH, informatique, CEP)</a:t>
            </a:r>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Bef>
                <a:spcPts val="0"/>
              </a:spcBef>
              <a:spcAft>
                <a:spcPts val="0"/>
              </a:spcAft>
              <a:buFont typeface="Arial" panose="020B0604020202020204" pitchFamily="34" charset="0"/>
              <a:buNone/>
              <a:defRPr/>
            </a:pPr>
            <a:endParaRPr lang="fr-FR" sz="2400" dirty="0"/>
          </a:p>
          <a:p>
            <a:pPr marL="0" indent="0" eaLnBrk="1" fontAlgn="auto" hangingPunct="1">
              <a:spcAft>
                <a:spcPts val="0"/>
              </a:spcAft>
              <a:buFont typeface="Arial" panose="020B0604020202020204" pitchFamily="34" charset="0"/>
              <a:buNone/>
              <a:defRPr/>
            </a:pPr>
            <a:endParaRPr lang="fr-FR" dirty="0"/>
          </a:p>
        </p:txBody>
      </p:sp>
      <p:sp>
        <p:nvSpPr>
          <p:cNvPr id="53252" name="Espace réservé du numéro de diapositive 3">
            <a:extLst>
              <a:ext uri="{FF2B5EF4-FFF2-40B4-BE49-F238E27FC236}">
                <a16:creationId xmlns:a16="http://schemas.microsoft.com/office/drawing/2014/main" id="{47E8789B-9209-4549-94FD-0F4DAE15759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CB50D8F8-D933-44AF-A704-D615CAAE8265}" type="slidenum">
              <a:rPr lang="fr-FR" altLang="fr-FR" sz="1200" smtClean="0">
                <a:solidFill>
                  <a:srgbClr val="898989"/>
                </a:solidFill>
              </a:rPr>
              <a:pPr algn="r" fontAlgn="base">
                <a:lnSpc>
                  <a:spcPct val="100000"/>
                </a:lnSpc>
                <a:spcBef>
                  <a:spcPct val="0"/>
                </a:spcBef>
                <a:spcAft>
                  <a:spcPct val="0"/>
                </a:spcAft>
                <a:buFontTx/>
                <a:buNone/>
              </a:pPr>
              <a:t>14</a:t>
            </a:fld>
            <a:endParaRPr lang="fr-FR" altLang="fr-FR" sz="1200">
              <a:solidFill>
                <a:srgbClr val="898989"/>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FB68BADA-6D34-48F1-9440-00A9D22DAF5F}"/>
              </a:ext>
            </a:extLst>
          </p:cNvPr>
          <p:cNvSpPr>
            <a:spLocks noGrp="1" noChangeArrowheads="1"/>
          </p:cNvSpPr>
          <p:nvPr>
            <p:ph type="title"/>
          </p:nvPr>
        </p:nvSpPr>
        <p:spPr/>
        <p:txBody>
          <a:bodyPr/>
          <a:lstStyle/>
          <a:p>
            <a:pPr eaLnBrk="1" hangingPunct="1"/>
            <a:r>
              <a:rPr lang="fr-CA" sz="2800" dirty="0">
                <a:latin typeface="Arial" panose="020B0604020202020204" pitchFamily="34" charset="0"/>
                <a:cs typeface="Arial" panose="020B0604020202020204" pitchFamily="34" charset="0"/>
              </a:rPr>
              <a:t>L’interdépendance des acteurs pour la réussite du changement</a:t>
            </a:r>
            <a:endParaRPr lang="fr-FR" altLang="fr-FR" sz="2800" b="1" dirty="0"/>
          </a:p>
        </p:txBody>
      </p:sp>
      <p:sp>
        <p:nvSpPr>
          <p:cNvPr id="3" name="Espace réservé du contenu 2">
            <a:extLst>
              <a:ext uri="{FF2B5EF4-FFF2-40B4-BE49-F238E27FC236}">
                <a16:creationId xmlns:a16="http://schemas.microsoft.com/office/drawing/2014/main" id="{3E906F00-6563-43BF-A0E1-1DFF536214CB}"/>
              </a:ext>
            </a:extLst>
          </p:cNvPr>
          <p:cNvSpPr>
            <a:spLocks noGrp="1"/>
          </p:cNvSpPr>
          <p:nvPr>
            <p:ph idx="1"/>
          </p:nvPr>
        </p:nvSpPr>
        <p:spPr/>
        <p:txBody>
          <a:bodyPr rtlCol="0">
            <a:normAutofit/>
          </a:bodyPr>
          <a:lstStyle/>
          <a:p>
            <a:pPr marL="0" indent="0" eaLnBrk="1" fontAlgn="auto" hangingPunct="1">
              <a:spcBef>
                <a:spcPts val="0"/>
              </a:spcBef>
              <a:spcAft>
                <a:spcPts val="0"/>
              </a:spcAft>
              <a:buFont typeface="Arial" panose="020B0604020202020204" pitchFamily="34" charset="0"/>
              <a:buNone/>
              <a:defRPr/>
            </a:pPr>
            <a:r>
              <a:rPr lang="fr-FR" dirty="0"/>
              <a:t> </a:t>
            </a:r>
            <a:endParaRPr lang="fr-FR" sz="2200" dirty="0"/>
          </a:p>
          <a:p>
            <a:pPr marL="0" indent="0" eaLnBrk="1" fontAlgn="auto" hangingPunct="1">
              <a:spcAft>
                <a:spcPts val="0"/>
              </a:spcAft>
              <a:buFont typeface="Arial" panose="020B0604020202020204" pitchFamily="34" charset="0"/>
              <a:buNone/>
              <a:defRPr/>
            </a:pPr>
            <a:endParaRPr lang="fr-FR" sz="2200" dirty="0"/>
          </a:p>
          <a:p>
            <a:pPr marL="0" indent="0" eaLnBrk="1" fontAlgn="auto" hangingPunct="1">
              <a:spcAft>
                <a:spcPts val="0"/>
              </a:spcAft>
              <a:buFont typeface="Arial" panose="020B0604020202020204" pitchFamily="34" charset="0"/>
              <a:buNone/>
              <a:defRPr/>
            </a:pPr>
            <a:endParaRPr lang="fr-FR" dirty="0"/>
          </a:p>
        </p:txBody>
      </p:sp>
      <p:sp>
        <p:nvSpPr>
          <p:cNvPr id="54276" name="Espace réservé du numéro de diapositive 3">
            <a:extLst>
              <a:ext uri="{FF2B5EF4-FFF2-40B4-BE49-F238E27FC236}">
                <a16:creationId xmlns:a16="http://schemas.microsoft.com/office/drawing/2014/main" id="{AC4AC95D-9FE7-452B-AE13-9DDBE90BD3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9B39CE55-8600-4676-B6B8-9BD617D20D32}" type="slidenum">
              <a:rPr lang="fr-FR" altLang="fr-FR" sz="1200" smtClean="0">
                <a:solidFill>
                  <a:srgbClr val="898989"/>
                </a:solidFill>
              </a:rPr>
              <a:pPr algn="r" fontAlgn="base">
                <a:lnSpc>
                  <a:spcPct val="100000"/>
                </a:lnSpc>
                <a:spcBef>
                  <a:spcPct val="0"/>
                </a:spcBef>
                <a:spcAft>
                  <a:spcPct val="0"/>
                </a:spcAft>
                <a:buFontTx/>
                <a:buNone/>
              </a:pPr>
              <a:t>15</a:t>
            </a:fld>
            <a:endParaRPr lang="fr-FR" altLang="fr-FR" sz="1200">
              <a:solidFill>
                <a:srgbClr val="898989"/>
              </a:solidFill>
            </a:endParaRPr>
          </a:p>
        </p:txBody>
      </p:sp>
      <p:sp>
        <p:nvSpPr>
          <p:cNvPr id="6" name="Shape 4">
            <a:extLst>
              <a:ext uri="{FF2B5EF4-FFF2-40B4-BE49-F238E27FC236}">
                <a16:creationId xmlns:a16="http://schemas.microsoft.com/office/drawing/2014/main" id="{AA05F055-07A4-9D47-9A29-ED5998F3A693}"/>
              </a:ext>
            </a:extLst>
          </p:cNvPr>
          <p:cNvSpPr/>
          <p:nvPr/>
        </p:nvSpPr>
        <p:spPr>
          <a:xfrm rot="21018845">
            <a:off x="1169736" y="2821844"/>
            <a:ext cx="2024062" cy="1878013"/>
          </a:xfrm>
          <a:prstGeom prst="gear9">
            <a:avLst/>
          </a:prstGeom>
          <a:no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CA" dirty="0"/>
          </a:p>
        </p:txBody>
      </p:sp>
      <p:sp>
        <p:nvSpPr>
          <p:cNvPr id="7" name="Shape 4">
            <a:extLst>
              <a:ext uri="{FF2B5EF4-FFF2-40B4-BE49-F238E27FC236}">
                <a16:creationId xmlns:a16="http://schemas.microsoft.com/office/drawing/2014/main" id="{AF3A6754-7856-E949-A70E-9F87099A9E38}"/>
              </a:ext>
            </a:extLst>
          </p:cNvPr>
          <p:cNvSpPr/>
          <p:nvPr/>
        </p:nvSpPr>
        <p:spPr>
          <a:xfrm rot="21018845">
            <a:off x="2978677" y="3303794"/>
            <a:ext cx="2024062" cy="2022007"/>
          </a:xfrm>
          <a:prstGeom prst="gear9">
            <a:avLst/>
          </a:prstGeom>
          <a:no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Shape 17">
            <a:extLst>
              <a:ext uri="{FF2B5EF4-FFF2-40B4-BE49-F238E27FC236}">
                <a16:creationId xmlns:a16="http://schemas.microsoft.com/office/drawing/2014/main" id="{0ABD5AC1-CDB6-F94D-BDA4-2883C936DD32}"/>
              </a:ext>
            </a:extLst>
          </p:cNvPr>
          <p:cNvSpPr/>
          <p:nvPr/>
        </p:nvSpPr>
        <p:spPr>
          <a:xfrm>
            <a:off x="4865962" y="3577537"/>
            <a:ext cx="2024062" cy="1878012"/>
          </a:xfrm>
          <a:prstGeom prst="gear9">
            <a:avLst/>
          </a:prstGeom>
          <a:no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CA" dirty="0"/>
          </a:p>
        </p:txBody>
      </p:sp>
      <p:sp>
        <p:nvSpPr>
          <p:cNvPr id="9" name="Rectangle 8">
            <a:extLst>
              <a:ext uri="{FF2B5EF4-FFF2-40B4-BE49-F238E27FC236}">
                <a16:creationId xmlns:a16="http://schemas.microsoft.com/office/drawing/2014/main" id="{3D1045EB-CAC5-1F43-8A31-0592A8B6F183}"/>
              </a:ext>
            </a:extLst>
          </p:cNvPr>
          <p:cNvSpPr/>
          <p:nvPr/>
        </p:nvSpPr>
        <p:spPr>
          <a:xfrm>
            <a:off x="1497920" y="3478074"/>
            <a:ext cx="1421086" cy="523220"/>
          </a:xfrm>
          <a:prstGeom prst="rect">
            <a:avLst/>
          </a:prstGeom>
        </p:spPr>
        <p:txBody>
          <a:bodyPr wrap="square">
            <a:spAutoFit/>
          </a:bodyPr>
          <a:lstStyle/>
          <a:p>
            <a:pPr algn="ctr"/>
            <a:r>
              <a:rPr lang="fr-FR" altLang="fr-FR" sz="1400" dirty="0">
                <a:latin typeface="Arial" panose="020B0604020202020204" pitchFamily="34" charset="0"/>
                <a:cs typeface="Arial" panose="020B0604020202020204" pitchFamily="34" charset="0"/>
              </a:rPr>
              <a:t>Direction</a:t>
            </a:r>
            <a:r>
              <a:rPr lang="fr-FR" altLang="fr-FR" sz="1400" b="1" dirty="0">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chefs de structure</a:t>
            </a:r>
          </a:p>
        </p:txBody>
      </p:sp>
      <p:sp>
        <p:nvSpPr>
          <p:cNvPr id="10" name="Rectangle 9">
            <a:extLst>
              <a:ext uri="{FF2B5EF4-FFF2-40B4-BE49-F238E27FC236}">
                <a16:creationId xmlns:a16="http://schemas.microsoft.com/office/drawing/2014/main" id="{19260A6C-6B40-4C48-9598-5F259CDD486F}"/>
              </a:ext>
            </a:extLst>
          </p:cNvPr>
          <p:cNvSpPr/>
          <p:nvPr/>
        </p:nvSpPr>
        <p:spPr>
          <a:xfrm>
            <a:off x="3266058" y="4053187"/>
            <a:ext cx="1514335" cy="523220"/>
          </a:xfrm>
          <a:prstGeom prst="rect">
            <a:avLst/>
          </a:prstGeom>
        </p:spPr>
        <p:txBody>
          <a:bodyPr wrap="square">
            <a:spAutoFit/>
          </a:bodyPr>
          <a:lstStyle/>
          <a:p>
            <a:pPr algn="ctr"/>
            <a:r>
              <a:rPr lang="fr-FR" altLang="fr-FR" sz="1400" dirty="0">
                <a:latin typeface="Arial" panose="020B0604020202020204" pitchFamily="34" charset="0"/>
                <a:cs typeface="Arial" panose="020B0604020202020204" pitchFamily="34" charset="0"/>
              </a:rPr>
              <a:t>Utilisateurs du SIGIF</a:t>
            </a:r>
          </a:p>
        </p:txBody>
      </p:sp>
      <p:sp>
        <p:nvSpPr>
          <p:cNvPr id="11" name="TextBox 19">
            <a:extLst>
              <a:ext uri="{FF2B5EF4-FFF2-40B4-BE49-F238E27FC236}">
                <a16:creationId xmlns:a16="http://schemas.microsoft.com/office/drawing/2014/main" id="{10A1688F-5DC0-3A40-B603-784EE9130782}"/>
              </a:ext>
            </a:extLst>
          </p:cNvPr>
          <p:cNvSpPr txBox="1">
            <a:spLocks noChangeArrowheads="1"/>
          </p:cNvSpPr>
          <p:nvPr/>
        </p:nvSpPr>
        <p:spPr bwMode="auto">
          <a:xfrm>
            <a:off x="5193780" y="4168460"/>
            <a:ext cx="13684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dirty="0">
                <a:latin typeface="Arial" panose="020B0604020202020204" pitchFamily="34" charset="0"/>
                <a:cs typeface="Arial" panose="020B0604020202020204" pitchFamily="34" charset="0"/>
              </a:rPr>
              <a:t>Fonctions de support aux projets</a:t>
            </a:r>
          </a:p>
        </p:txBody>
      </p:sp>
      <p:sp>
        <p:nvSpPr>
          <p:cNvPr id="12" name="Shape 21">
            <a:extLst>
              <a:ext uri="{FF2B5EF4-FFF2-40B4-BE49-F238E27FC236}">
                <a16:creationId xmlns:a16="http://schemas.microsoft.com/office/drawing/2014/main" id="{4154FA55-30C3-5A4C-B767-E2F68A4629F0}"/>
              </a:ext>
            </a:extLst>
          </p:cNvPr>
          <p:cNvSpPr/>
          <p:nvPr/>
        </p:nvSpPr>
        <p:spPr>
          <a:xfrm rot="20521028">
            <a:off x="6613959" y="2952774"/>
            <a:ext cx="2024063" cy="1878013"/>
          </a:xfrm>
          <a:prstGeom prst="gear9">
            <a:avLst/>
          </a:prstGeom>
          <a:no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CA" dirty="0"/>
          </a:p>
        </p:txBody>
      </p:sp>
      <p:sp>
        <p:nvSpPr>
          <p:cNvPr id="13" name="TextBox 23">
            <a:extLst>
              <a:ext uri="{FF2B5EF4-FFF2-40B4-BE49-F238E27FC236}">
                <a16:creationId xmlns:a16="http://schemas.microsoft.com/office/drawing/2014/main" id="{2D806C33-5B72-EC43-9C6E-4281C68DF3F3}"/>
              </a:ext>
            </a:extLst>
          </p:cNvPr>
          <p:cNvSpPr txBox="1">
            <a:spLocks noChangeArrowheads="1"/>
          </p:cNvSpPr>
          <p:nvPr/>
        </p:nvSpPr>
        <p:spPr bwMode="auto">
          <a:xfrm>
            <a:off x="6867703" y="3580020"/>
            <a:ext cx="16350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latin typeface="Arial" panose="020B0604020202020204" pitchFamily="34" charset="0"/>
                <a:cs typeface="Arial" panose="020B0604020202020204" pitchFamily="34" charset="0"/>
              </a:rPr>
              <a:t>Unité en Gestion du changement</a:t>
            </a:r>
          </a:p>
        </p:txBody>
      </p:sp>
      <p:sp>
        <p:nvSpPr>
          <p:cNvPr id="14" name="Shape 13">
            <a:extLst>
              <a:ext uri="{FF2B5EF4-FFF2-40B4-BE49-F238E27FC236}">
                <a16:creationId xmlns:a16="http://schemas.microsoft.com/office/drawing/2014/main" id="{2F2E1B60-43CF-9D41-9E58-8CE7707A4FAE}"/>
              </a:ext>
            </a:extLst>
          </p:cNvPr>
          <p:cNvSpPr/>
          <p:nvPr/>
        </p:nvSpPr>
        <p:spPr>
          <a:xfrm rot="304304">
            <a:off x="8397359" y="3625521"/>
            <a:ext cx="2024062" cy="1878012"/>
          </a:xfrm>
          <a:prstGeom prst="gear9">
            <a:avLst/>
          </a:prstGeom>
          <a:no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CA" dirty="0"/>
          </a:p>
        </p:txBody>
      </p:sp>
      <p:sp>
        <p:nvSpPr>
          <p:cNvPr id="15" name="TextBox 15">
            <a:extLst>
              <a:ext uri="{FF2B5EF4-FFF2-40B4-BE49-F238E27FC236}">
                <a16:creationId xmlns:a16="http://schemas.microsoft.com/office/drawing/2014/main" id="{28470ACF-BB8A-9541-8E24-A1647246DB64}"/>
              </a:ext>
            </a:extLst>
          </p:cNvPr>
          <p:cNvSpPr txBox="1">
            <a:spLocks noChangeArrowheads="1"/>
          </p:cNvSpPr>
          <p:nvPr/>
        </p:nvSpPr>
        <p:spPr bwMode="auto">
          <a:xfrm>
            <a:off x="8706213" y="4118079"/>
            <a:ext cx="14398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dirty="0">
                <a:latin typeface="Arial" panose="020B0604020202020204" pitchFamily="34" charset="0"/>
                <a:cs typeface="Arial" panose="020B0604020202020204" pitchFamily="34" charset="0"/>
              </a:rPr>
              <a:t>Chefs de divisions et de sections</a:t>
            </a:r>
          </a:p>
        </p:txBody>
      </p:sp>
      <p:sp>
        <p:nvSpPr>
          <p:cNvPr id="16" name="Rectangle 15">
            <a:extLst>
              <a:ext uri="{FF2B5EF4-FFF2-40B4-BE49-F238E27FC236}">
                <a16:creationId xmlns:a16="http://schemas.microsoft.com/office/drawing/2014/main" id="{AD54ECA6-E932-0442-B2C9-4D3B88A4CD04}"/>
              </a:ext>
            </a:extLst>
          </p:cNvPr>
          <p:cNvSpPr/>
          <p:nvPr/>
        </p:nvSpPr>
        <p:spPr>
          <a:xfrm>
            <a:off x="1167016" y="5760741"/>
            <a:ext cx="8856984" cy="2825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latin typeface="Arial" panose="020B0604020202020204" pitchFamily="34" charset="0"/>
                <a:cs typeface="Arial" panose="020B0604020202020204" pitchFamily="34" charset="0"/>
              </a:rPr>
              <a:t>Plan de gestion du changement</a:t>
            </a:r>
          </a:p>
        </p:txBody>
      </p:sp>
      <p:sp>
        <p:nvSpPr>
          <p:cNvPr id="2" name="Rectangle : coins arrondis 1">
            <a:extLst>
              <a:ext uri="{FF2B5EF4-FFF2-40B4-BE49-F238E27FC236}">
                <a16:creationId xmlns:a16="http://schemas.microsoft.com/office/drawing/2014/main" id="{AFFD24B2-DC22-144B-9670-3AAA6A1BE824}"/>
              </a:ext>
            </a:extLst>
          </p:cNvPr>
          <p:cNvSpPr/>
          <p:nvPr/>
        </p:nvSpPr>
        <p:spPr>
          <a:xfrm>
            <a:off x="3762415" y="1618460"/>
            <a:ext cx="3666186"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CA" sz="1400" dirty="0">
                <a:solidFill>
                  <a:schemeClr val="tx1"/>
                </a:solidFill>
                <a:latin typeface="Arial" panose="020B0604020202020204" pitchFamily="34" charset="0"/>
                <a:cs typeface="Arial" panose="020B0604020202020204" pitchFamily="34" charset="0"/>
              </a:rPr>
              <a:t>Chaque engrenage a un rôle important dans la mise en œuvre du changement: ils sont </a:t>
            </a:r>
            <a:r>
              <a:rPr lang="fr-CA" sz="1400" b="1" dirty="0">
                <a:solidFill>
                  <a:schemeClr val="tx1"/>
                </a:solidFill>
                <a:latin typeface="Arial" panose="020B0604020202020204" pitchFamily="34" charset="0"/>
                <a:cs typeface="Arial" panose="020B0604020202020204" pitchFamily="34" charset="0"/>
              </a:rPr>
              <a:t>interdépendants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a:extLst>
              <a:ext uri="{FF2B5EF4-FFF2-40B4-BE49-F238E27FC236}">
                <a16:creationId xmlns:a16="http://schemas.microsoft.com/office/drawing/2014/main" id="{F7885610-31B0-41BE-A217-98549447EEB0}"/>
              </a:ext>
            </a:extLst>
          </p:cNvPr>
          <p:cNvSpPr>
            <a:spLocks noGrp="1" noChangeArrowheads="1"/>
          </p:cNvSpPr>
          <p:nvPr>
            <p:ph type="title"/>
          </p:nvPr>
        </p:nvSpPr>
        <p:spPr>
          <a:xfrm>
            <a:off x="1077686" y="365125"/>
            <a:ext cx="9329057" cy="919389"/>
          </a:xfrm>
        </p:spPr>
        <p:txBody>
          <a:bodyPr/>
          <a:lstStyle/>
          <a:p>
            <a:pPr eaLnBrk="1" hangingPunct="1"/>
            <a:r>
              <a:rPr lang="fr-CA" sz="2400" dirty="0">
                <a:solidFill>
                  <a:srgbClr val="000000"/>
                </a:solidFill>
                <a:latin typeface="Arial" panose="020B0604020202020204" pitchFamily="34" charset="0"/>
                <a:cs typeface="Arial" panose="020B0604020202020204" pitchFamily="34" charset="0"/>
              </a:rPr>
              <a:t>Parties prenantes touchées par l’implantation de la réforme (référence à la Stratégie)</a:t>
            </a:r>
            <a:endParaRPr lang="fr-FR" altLang="fr-FR" sz="2400" b="1" dirty="0"/>
          </a:p>
        </p:txBody>
      </p:sp>
      <p:sp>
        <p:nvSpPr>
          <p:cNvPr id="55300" name="Espace réservé du numéro de diapositive 3">
            <a:extLst>
              <a:ext uri="{FF2B5EF4-FFF2-40B4-BE49-F238E27FC236}">
                <a16:creationId xmlns:a16="http://schemas.microsoft.com/office/drawing/2014/main" id="{71E32F19-5134-4024-9554-88686A1E3A4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9C34FE5F-3B58-4CA4-8935-0298F102AE85}" type="slidenum">
              <a:rPr lang="fr-FR" altLang="fr-FR" sz="1200" smtClean="0">
                <a:solidFill>
                  <a:srgbClr val="898989"/>
                </a:solidFill>
              </a:rPr>
              <a:pPr algn="r" fontAlgn="base">
                <a:lnSpc>
                  <a:spcPct val="100000"/>
                </a:lnSpc>
                <a:spcBef>
                  <a:spcPct val="0"/>
                </a:spcBef>
                <a:spcAft>
                  <a:spcPct val="0"/>
                </a:spcAft>
                <a:buFontTx/>
                <a:buNone/>
              </a:pPr>
              <a:t>16</a:t>
            </a:fld>
            <a:endParaRPr lang="fr-FR" altLang="fr-FR" sz="1200">
              <a:solidFill>
                <a:srgbClr val="898989"/>
              </a:solidFill>
            </a:endParaRPr>
          </a:p>
        </p:txBody>
      </p:sp>
      <p:graphicFrame>
        <p:nvGraphicFramePr>
          <p:cNvPr id="5" name="Table 6">
            <a:extLst>
              <a:ext uri="{FF2B5EF4-FFF2-40B4-BE49-F238E27FC236}">
                <a16:creationId xmlns:a16="http://schemas.microsoft.com/office/drawing/2014/main" id="{73860E61-5420-EB4D-B509-690D30912DB5}"/>
              </a:ext>
            </a:extLst>
          </p:cNvPr>
          <p:cNvGraphicFramePr>
            <a:graphicFrameLocks noGrp="1"/>
          </p:cNvGraphicFramePr>
          <p:nvPr>
            <p:extLst>
              <p:ext uri="{D42A27DB-BD31-4B8C-83A1-F6EECF244321}">
                <p14:modId xmlns:p14="http://schemas.microsoft.com/office/powerpoint/2010/main" val="1150167278"/>
              </p:ext>
            </p:extLst>
          </p:nvPr>
        </p:nvGraphicFramePr>
        <p:xfrm>
          <a:off x="838200" y="1718073"/>
          <a:ext cx="10145760" cy="4050823"/>
        </p:xfrm>
        <a:graphic>
          <a:graphicData uri="http://schemas.openxmlformats.org/drawingml/2006/table">
            <a:tbl>
              <a:tblPr firstRow="1" bandRow="1">
                <a:tableStyleId>{5C22544A-7EE6-4342-B048-85BDC9FD1C3A}</a:tableStyleId>
              </a:tblPr>
              <a:tblGrid>
                <a:gridCol w="3381920">
                  <a:extLst>
                    <a:ext uri="{9D8B030D-6E8A-4147-A177-3AD203B41FA5}">
                      <a16:colId xmlns:a16="http://schemas.microsoft.com/office/drawing/2014/main" val="20000"/>
                    </a:ext>
                  </a:extLst>
                </a:gridCol>
                <a:gridCol w="3381920">
                  <a:extLst>
                    <a:ext uri="{9D8B030D-6E8A-4147-A177-3AD203B41FA5}">
                      <a16:colId xmlns:a16="http://schemas.microsoft.com/office/drawing/2014/main" val="20001"/>
                    </a:ext>
                  </a:extLst>
                </a:gridCol>
                <a:gridCol w="3381920">
                  <a:extLst>
                    <a:ext uri="{9D8B030D-6E8A-4147-A177-3AD203B41FA5}">
                      <a16:colId xmlns:a16="http://schemas.microsoft.com/office/drawing/2014/main" val="20002"/>
                    </a:ext>
                  </a:extLst>
                </a:gridCol>
              </a:tblGrid>
              <a:tr h="344521">
                <a:tc>
                  <a:txBody>
                    <a:bodyPr/>
                    <a:lstStyle/>
                    <a:p>
                      <a:pPr algn="ctr"/>
                      <a:r>
                        <a:rPr lang="fr-CA" b="0" dirty="0">
                          <a:solidFill>
                            <a:schemeClr val="tx1"/>
                          </a:solidFill>
                          <a:latin typeface="Arial" panose="020B0604020202020204" pitchFamily="34" charset="0"/>
                          <a:cs typeface="Arial" panose="020B0604020202020204" pitchFamily="34" charset="0"/>
                        </a:rPr>
                        <a:t>Décideurs</a:t>
                      </a:r>
                    </a:p>
                  </a:txBody>
                  <a:tcPr>
                    <a:solidFill>
                      <a:schemeClr val="accent6">
                        <a:lumMod val="60000"/>
                        <a:lumOff val="40000"/>
                      </a:schemeClr>
                    </a:solidFill>
                  </a:tcPr>
                </a:tc>
                <a:tc>
                  <a:txBody>
                    <a:bodyPr/>
                    <a:lstStyle/>
                    <a:p>
                      <a:pPr algn="ctr"/>
                      <a:r>
                        <a:rPr lang="fr-CA" b="0" dirty="0">
                          <a:solidFill>
                            <a:schemeClr val="tx1"/>
                          </a:solidFill>
                          <a:latin typeface="Arial" panose="020B0604020202020204" pitchFamily="34" charset="0"/>
                          <a:cs typeface="Arial" panose="020B0604020202020204" pitchFamily="34" charset="0"/>
                        </a:rPr>
                        <a:t>Contributeurs</a:t>
                      </a:r>
                    </a:p>
                  </a:txBody>
                  <a:tcPr>
                    <a:solidFill>
                      <a:schemeClr val="accent6">
                        <a:lumMod val="60000"/>
                        <a:lumOff val="40000"/>
                      </a:schemeClr>
                    </a:solidFill>
                  </a:tcPr>
                </a:tc>
                <a:tc>
                  <a:txBody>
                    <a:bodyPr/>
                    <a:lstStyle/>
                    <a:p>
                      <a:pPr algn="ctr"/>
                      <a:r>
                        <a:rPr lang="fr-CA" b="0" dirty="0">
                          <a:solidFill>
                            <a:schemeClr val="tx1"/>
                          </a:solidFill>
                          <a:latin typeface="Arial" panose="020B0604020202020204" pitchFamily="34" charset="0"/>
                          <a:cs typeface="Arial" panose="020B0604020202020204" pitchFamily="34" charset="0"/>
                        </a:rPr>
                        <a:t>Utilisateurs</a:t>
                      </a:r>
                    </a:p>
                  </a:txBody>
                  <a:tcPr>
                    <a:solidFill>
                      <a:schemeClr val="accent6">
                        <a:lumMod val="60000"/>
                        <a:lumOff val="40000"/>
                      </a:schemeClr>
                    </a:solidFill>
                  </a:tcPr>
                </a:tc>
                <a:extLst>
                  <a:ext uri="{0D108BD9-81ED-4DB2-BD59-A6C34878D82A}">
                    <a16:rowId xmlns:a16="http://schemas.microsoft.com/office/drawing/2014/main" val="10000"/>
                  </a:ext>
                </a:extLst>
              </a:tr>
              <a:tr h="3685063">
                <a:tc>
                  <a:txBody>
                    <a:bodyPr/>
                    <a:lstStyle/>
                    <a:p>
                      <a:endParaRPr lang="fr-CA" sz="1600" b="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endParaRPr kumimoji="0" lang="fr-CA" sz="1800" b="0" kern="1200" baseline="0" dirty="0">
                        <a:solidFill>
                          <a:schemeClr val="dk1"/>
                        </a:solidFill>
                        <a:latin typeface="Arial" panose="020B0604020202020204" pitchFamily="34" charset="0"/>
                        <a:ea typeface="+mn-ea"/>
                        <a:cs typeface="Arial" panose="020B0604020202020204" pitchFamily="34" charset="0"/>
                      </a:endParaRPr>
                    </a:p>
                    <a:p>
                      <a:endParaRPr kumimoji="0" lang="fr-CA" sz="1800" b="0" kern="1200" baseline="0" dirty="0">
                        <a:solidFill>
                          <a:schemeClr val="dk1"/>
                        </a:solidFill>
                        <a:latin typeface="Arial" panose="020B0604020202020204" pitchFamily="34" charset="0"/>
                        <a:ea typeface="+mn-ea"/>
                        <a:cs typeface="Arial" panose="020B0604020202020204" pitchFamily="34" charset="0"/>
                      </a:endParaRPr>
                    </a:p>
                    <a:p>
                      <a:endParaRPr kumimoji="0" lang="fr-CA" sz="1800" b="0" kern="1200" baseline="0" dirty="0">
                        <a:solidFill>
                          <a:schemeClr val="dk1"/>
                        </a:solidFill>
                        <a:latin typeface="Arial" panose="020B0604020202020204" pitchFamily="34" charset="0"/>
                        <a:ea typeface="+mn-ea"/>
                        <a:cs typeface="Arial" panose="020B0604020202020204" pitchFamily="34" charset="0"/>
                      </a:endParaRPr>
                    </a:p>
                    <a:p>
                      <a:endParaRPr lang="fr-CA" b="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endParaRPr lang="fr-CA" sz="1600" b="0" baseline="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12F18AAB-7859-4EA6-8187-CEA804BDD0BD}"/>
              </a:ext>
            </a:extLst>
          </p:cNvPr>
          <p:cNvSpPr>
            <a:spLocks noGrp="1" noChangeArrowheads="1"/>
          </p:cNvSpPr>
          <p:nvPr>
            <p:ph type="title"/>
          </p:nvPr>
        </p:nvSpPr>
        <p:spPr>
          <a:xfrm>
            <a:off x="2628364" y="365125"/>
            <a:ext cx="7159580" cy="1325563"/>
          </a:xfrm>
        </p:spPr>
        <p:txBody>
          <a:bodyPr/>
          <a:lstStyle/>
          <a:p>
            <a:pPr eaLnBrk="1" hangingPunct="1"/>
            <a:r>
              <a:rPr lang="fr-CA" sz="3200" dirty="0">
                <a:latin typeface="Arial" panose="020B0604020202020204" pitchFamily="34" charset="0"/>
                <a:cs typeface="Arial" panose="020B0604020202020204" pitchFamily="34" charset="0"/>
              </a:rPr>
              <a:t>Où sont les impacts du changement?</a:t>
            </a:r>
            <a:endParaRPr lang="fr-FR" altLang="fr-FR" sz="3200" b="1" dirty="0"/>
          </a:p>
        </p:txBody>
      </p:sp>
      <p:sp>
        <p:nvSpPr>
          <p:cNvPr id="3" name="Espace réservé du contenu 2">
            <a:extLst>
              <a:ext uri="{FF2B5EF4-FFF2-40B4-BE49-F238E27FC236}">
                <a16:creationId xmlns:a16="http://schemas.microsoft.com/office/drawing/2014/main" id="{E5DE7064-7B60-4B50-B168-EF544C94F7E2}"/>
              </a:ext>
            </a:extLst>
          </p:cNvPr>
          <p:cNvSpPr>
            <a:spLocks noGrp="1"/>
          </p:cNvSpPr>
          <p:nvPr>
            <p:ph idx="1"/>
          </p:nvPr>
        </p:nvSpPr>
        <p:spPr>
          <a:xfrm>
            <a:off x="2628364" y="1801382"/>
            <a:ext cx="7159580" cy="2173503"/>
          </a:xfrm>
        </p:spPr>
        <p:txBody>
          <a:bodyPr rtlCol="0">
            <a:normAutofit/>
          </a:bodyPr>
          <a:lstStyle/>
          <a:p>
            <a:pPr lvl="1">
              <a:buFont typeface="Wingdings" panose="05000000000000000000" pitchFamily="2" charset="2"/>
              <a:buChar char="Ø"/>
            </a:pPr>
            <a:r>
              <a:rPr lang="fr-FR" dirty="0"/>
              <a:t> </a:t>
            </a:r>
            <a:r>
              <a:rPr lang="fr-CA" sz="2000" dirty="0">
                <a:latin typeface="Arial" panose="020B0604020202020204" pitchFamily="34" charset="0"/>
                <a:cs typeface="Arial" panose="020B0604020202020204" pitchFamily="34" charset="0"/>
              </a:rPr>
              <a:t>Technique</a:t>
            </a:r>
          </a:p>
          <a:p>
            <a:pPr lvl="1">
              <a:buFont typeface="Wingdings" panose="05000000000000000000" pitchFamily="2" charset="2"/>
              <a:buChar char="Ø"/>
            </a:pPr>
            <a:r>
              <a:rPr lang="fr-CA" sz="2000" dirty="0">
                <a:latin typeface="Arial" panose="020B0604020202020204" pitchFamily="34" charset="0"/>
                <a:cs typeface="Arial" panose="020B0604020202020204" pitchFamily="34" charset="0"/>
              </a:rPr>
              <a:t>Organisationnel</a:t>
            </a:r>
          </a:p>
          <a:p>
            <a:pPr lvl="1">
              <a:buFont typeface="Wingdings" panose="05000000000000000000" pitchFamily="2" charset="2"/>
              <a:buChar char="Ø"/>
            </a:pPr>
            <a:r>
              <a:rPr lang="fr-CA" sz="2000" dirty="0">
                <a:latin typeface="Arial" panose="020B0604020202020204" pitchFamily="34" charset="0"/>
                <a:cs typeface="Arial" panose="020B0604020202020204" pitchFamily="34" charset="0"/>
              </a:rPr>
              <a:t>Humain </a:t>
            </a:r>
          </a:p>
          <a:p>
            <a:pPr lvl="1">
              <a:buFont typeface="Wingdings" panose="05000000000000000000" pitchFamily="2" charset="2"/>
              <a:buChar char="Ø"/>
            </a:pPr>
            <a:endParaRPr lang="fr-CA" dirty="0"/>
          </a:p>
          <a:p>
            <a:pPr marL="0" indent="0" eaLnBrk="1" fontAlgn="auto" hangingPunct="1">
              <a:spcAft>
                <a:spcPts val="0"/>
              </a:spcAft>
              <a:buFont typeface="Arial" panose="020B0604020202020204" pitchFamily="34" charset="0"/>
              <a:buNone/>
              <a:defRPr/>
            </a:pPr>
            <a:endParaRPr lang="fr-FR" sz="2200" dirty="0"/>
          </a:p>
        </p:txBody>
      </p:sp>
      <p:sp>
        <p:nvSpPr>
          <p:cNvPr id="56324" name="Espace réservé du numéro de diapositive 3">
            <a:extLst>
              <a:ext uri="{FF2B5EF4-FFF2-40B4-BE49-F238E27FC236}">
                <a16:creationId xmlns:a16="http://schemas.microsoft.com/office/drawing/2014/main" id="{08D6341B-F03D-4CF6-B354-EB43B7716C8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DB0C9353-4550-4B1F-A050-00B1E31F4BD2}" type="slidenum">
              <a:rPr lang="fr-FR" altLang="fr-FR" sz="1200" smtClean="0">
                <a:solidFill>
                  <a:srgbClr val="898989"/>
                </a:solidFill>
              </a:rPr>
              <a:pPr algn="r" fontAlgn="base">
                <a:lnSpc>
                  <a:spcPct val="100000"/>
                </a:lnSpc>
                <a:spcBef>
                  <a:spcPct val="0"/>
                </a:spcBef>
                <a:spcAft>
                  <a:spcPct val="0"/>
                </a:spcAft>
                <a:buFontTx/>
                <a:buNone/>
              </a:pPr>
              <a:t>17</a:t>
            </a:fld>
            <a:endParaRPr lang="fr-FR" altLang="fr-FR" sz="1200">
              <a:solidFill>
                <a:srgbClr val="898989"/>
              </a:solidFill>
            </a:endParaRPr>
          </a:p>
        </p:txBody>
      </p:sp>
      <p:sp>
        <p:nvSpPr>
          <p:cNvPr id="5" name="Pensées 4">
            <a:extLst>
              <a:ext uri="{FF2B5EF4-FFF2-40B4-BE49-F238E27FC236}">
                <a16:creationId xmlns:a16="http://schemas.microsoft.com/office/drawing/2014/main" id="{EDF576DC-A796-4745-8D29-4FB1921937E9}"/>
              </a:ext>
            </a:extLst>
          </p:cNvPr>
          <p:cNvSpPr/>
          <p:nvPr/>
        </p:nvSpPr>
        <p:spPr>
          <a:xfrm>
            <a:off x="5769428" y="2425032"/>
            <a:ext cx="3396343" cy="2656114"/>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Pouvez-vous identifier des impacts pour chacun des secteurs de l’organisation?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Espace réservé du numéro de diapositive 3">
            <a:extLst>
              <a:ext uri="{FF2B5EF4-FFF2-40B4-BE49-F238E27FC236}">
                <a16:creationId xmlns:a16="http://schemas.microsoft.com/office/drawing/2014/main" id="{93235C84-825F-4525-A544-7481479153D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B4E15F4C-D49C-48B8-9407-8A03E4BD54A5}" type="slidenum">
              <a:rPr lang="fr-FR" altLang="fr-FR" sz="1200" smtClean="0">
                <a:solidFill>
                  <a:srgbClr val="898989"/>
                </a:solidFill>
              </a:rPr>
              <a:pPr algn="r" fontAlgn="base">
                <a:lnSpc>
                  <a:spcPct val="100000"/>
                </a:lnSpc>
                <a:spcBef>
                  <a:spcPct val="0"/>
                </a:spcBef>
                <a:spcAft>
                  <a:spcPct val="0"/>
                </a:spcAft>
                <a:buFontTx/>
                <a:buNone/>
              </a:pPr>
              <a:t>18</a:t>
            </a:fld>
            <a:endParaRPr lang="fr-FR" altLang="fr-FR" sz="1200">
              <a:solidFill>
                <a:srgbClr val="898989"/>
              </a:solidFill>
            </a:endParaRPr>
          </a:p>
        </p:txBody>
      </p:sp>
      <p:sp>
        <p:nvSpPr>
          <p:cNvPr id="6" name="ZoneTexte 5">
            <a:extLst>
              <a:ext uri="{FF2B5EF4-FFF2-40B4-BE49-F238E27FC236}">
                <a16:creationId xmlns:a16="http://schemas.microsoft.com/office/drawing/2014/main" id="{2BE81D25-C7F7-8541-9AAF-BC9C53A86A8D}"/>
              </a:ext>
            </a:extLst>
          </p:cNvPr>
          <p:cNvSpPr txBox="1"/>
          <p:nvPr/>
        </p:nvSpPr>
        <p:spPr>
          <a:xfrm>
            <a:off x="2774302" y="179732"/>
            <a:ext cx="6643396" cy="461665"/>
          </a:xfrm>
          <a:prstGeom prst="rect">
            <a:avLst/>
          </a:prstGeom>
          <a:noFill/>
        </p:spPr>
        <p:txBody>
          <a:bodyPr wrap="square" rtlCol="0">
            <a:spAutoFit/>
          </a:bodyPr>
          <a:lstStyle/>
          <a:p>
            <a:r>
              <a:rPr lang="fr-CA" sz="2400" dirty="0">
                <a:latin typeface="Arial" panose="020B0604020202020204" pitchFamily="34" charset="0"/>
                <a:cs typeface="Arial" panose="020B0604020202020204" pitchFamily="34" charset="0"/>
              </a:rPr>
              <a:t>Outil #1: Référentiel d’impacts du changement</a:t>
            </a:r>
            <a:endParaRPr lang="fr-CA" sz="2400" dirty="0"/>
          </a:p>
        </p:txBody>
      </p:sp>
      <p:graphicFrame>
        <p:nvGraphicFramePr>
          <p:cNvPr id="16" name="Tableau 15">
            <a:extLst>
              <a:ext uri="{FF2B5EF4-FFF2-40B4-BE49-F238E27FC236}">
                <a16:creationId xmlns:a16="http://schemas.microsoft.com/office/drawing/2014/main" id="{52A9D293-7F4C-014B-A569-3DEC3F408009}"/>
              </a:ext>
            </a:extLst>
          </p:cNvPr>
          <p:cNvGraphicFramePr>
            <a:graphicFrameLocks noGrp="1"/>
          </p:cNvGraphicFramePr>
          <p:nvPr>
            <p:extLst>
              <p:ext uri="{D42A27DB-BD31-4B8C-83A1-F6EECF244321}">
                <p14:modId xmlns:p14="http://schemas.microsoft.com/office/powerpoint/2010/main" val="1951834070"/>
              </p:ext>
            </p:extLst>
          </p:nvPr>
        </p:nvGraphicFramePr>
        <p:xfrm>
          <a:off x="968828" y="2667741"/>
          <a:ext cx="8937937" cy="3237684"/>
        </p:xfrm>
        <a:graphic>
          <a:graphicData uri="http://schemas.openxmlformats.org/drawingml/2006/table">
            <a:tbl>
              <a:tblPr firstRow="1" firstCol="1" bandRow="1">
                <a:tableStyleId>{5C22544A-7EE6-4342-B048-85BDC9FD1C3A}</a:tableStyleId>
              </a:tblPr>
              <a:tblGrid>
                <a:gridCol w="3280563">
                  <a:extLst>
                    <a:ext uri="{9D8B030D-6E8A-4147-A177-3AD203B41FA5}">
                      <a16:colId xmlns:a16="http://schemas.microsoft.com/office/drawing/2014/main" val="710134986"/>
                    </a:ext>
                  </a:extLst>
                </a:gridCol>
                <a:gridCol w="2629020">
                  <a:extLst>
                    <a:ext uri="{9D8B030D-6E8A-4147-A177-3AD203B41FA5}">
                      <a16:colId xmlns:a16="http://schemas.microsoft.com/office/drawing/2014/main" val="2510400952"/>
                    </a:ext>
                  </a:extLst>
                </a:gridCol>
                <a:gridCol w="3028354">
                  <a:extLst>
                    <a:ext uri="{9D8B030D-6E8A-4147-A177-3AD203B41FA5}">
                      <a16:colId xmlns:a16="http://schemas.microsoft.com/office/drawing/2014/main" val="457187021"/>
                    </a:ext>
                  </a:extLst>
                </a:gridCol>
              </a:tblGrid>
              <a:tr h="196798">
                <a:tc gridSpan="3">
                  <a:txBody>
                    <a:bodyPr/>
                    <a:lstStyle/>
                    <a:p>
                      <a:pPr algn="ctr"/>
                      <a:r>
                        <a:rPr lang="fr-CA" sz="1100" dirty="0">
                          <a:solidFill>
                            <a:schemeClr val="tx1"/>
                          </a:solidFill>
                          <a:effectLst/>
                          <a:latin typeface="Arial" panose="020B0604020202020204" pitchFamily="34" charset="0"/>
                          <a:cs typeface="Arial" panose="020B0604020202020204" pitchFamily="34" charset="0"/>
                        </a:rPr>
                        <a:t>Catégories d’impacts de l’implantation de la réforme en gestion des finances publiques</a:t>
                      </a:r>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35485773"/>
                  </a:ext>
                </a:extLst>
              </a:tr>
              <a:tr h="159625">
                <a:tc>
                  <a:txBody>
                    <a:bodyPr/>
                    <a:lstStyle/>
                    <a:p>
                      <a:pPr algn="ctr"/>
                      <a:r>
                        <a:rPr lang="fr-CA" sz="1100" dirty="0">
                          <a:solidFill>
                            <a:schemeClr val="tx1"/>
                          </a:solidFill>
                          <a:effectLst/>
                          <a:latin typeface="Arial" panose="020B0604020202020204" pitchFamily="34" charset="0"/>
                          <a:cs typeface="Arial" panose="020B0604020202020204" pitchFamily="34" charset="0"/>
                        </a:rPr>
                        <a:t>Technique</a:t>
                      </a:r>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gn="ctr"/>
                      <a:r>
                        <a:rPr lang="fr-CA" sz="1100" b="1" dirty="0">
                          <a:effectLst/>
                          <a:latin typeface="Arial" panose="020B0604020202020204" pitchFamily="34" charset="0"/>
                          <a:cs typeface="Arial" panose="020B0604020202020204" pitchFamily="34" charset="0"/>
                        </a:rPr>
                        <a:t>Organisationnel</a:t>
                      </a:r>
                      <a:endParaRPr lang="fr-C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gn="ctr"/>
                      <a:r>
                        <a:rPr lang="fr-CA" sz="1100" b="1" dirty="0">
                          <a:effectLst/>
                          <a:latin typeface="Arial" panose="020B0604020202020204" pitchFamily="34" charset="0"/>
                          <a:cs typeface="Arial" panose="020B0604020202020204" pitchFamily="34" charset="0"/>
                        </a:rPr>
                        <a:t>Humain</a:t>
                      </a:r>
                      <a:endParaRPr lang="fr-C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355982522"/>
                  </a:ext>
                </a:extLst>
              </a:tr>
              <a:tr h="2873246">
                <a:tc>
                  <a:txBody>
                    <a:bodyPr/>
                    <a:lstStyle/>
                    <a:p>
                      <a:pPr marL="342900" lvl="0" indent="-342900">
                        <a:buFont typeface="Georgia" panose="02040502050405020303" pitchFamily="18" charset="0"/>
                        <a:buChar char="•"/>
                        <a:tabLst>
                          <a:tab pos="457200" algn="l"/>
                        </a:tabLst>
                      </a:pPr>
                      <a:r>
                        <a:rPr lang="fr-FR" sz="1100" b="0" dirty="0">
                          <a:solidFill>
                            <a:schemeClr val="tx1"/>
                          </a:solidFill>
                          <a:effectLst/>
                          <a:latin typeface="Arial" panose="020B0604020202020204" pitchFamily="34" charset="0"/>
                          <a:cs typeface="Arial" panose="020B0604020202020204" pitchFamily="34" charset="0"/>
                        </a:rPr>
                        <a:t>Achat et gestion d’équipement</a:t>
                      </a:r>
                      <a:endParaRPr lang="fr-CA" sz="1200" b="0" dirty="0">
                        <a:solidFill>
                          <a:schemeClr val="tx1"/>
                        </a:solidFill>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b="0" dirty="0">
                          <a:solidFill>
                            <a:schemeClr val="tx1"/>
                          </a:solidFill>
                          <a:effectLst/>
                          <a:latin typeface="Arial" panose="020B0604020202020204" pitchFamily="34" charset="0"/>
                          <a:cs typeface="Arial" panose="020B0604020202020204" pitchFamily="34" charset="0"/>
                        </a:rPr>
                        <a:t>Mise à jour du système</a:t>
                      </a:r>
                      <a:endParaRPr lang="fr-CA" sz="1200" b="0" dirty="0">
                        <a:solidFill>
                          <a:schemeClr val="tx1"/>
                        </a:solidFill>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b="0" dirty="0">
                          <a:solidFill>
                            <a:schemeClr val="tx1"/>
                          </a:solidFill>
                          <a:effectLst/>
                          <a:latin typeface="Arial" panose="020B0604020202020204" pitchFamily="34" charset="0"/>
                          <a:cs typeface="Arial" panose="020B0604020202020204" pitchFamily="34" charset="0"/>
                        </a:rPr>
                        <a:t>Entraîne une amélioration continue de l’environnement technologique, de l’information et des communications (TI/TC) (réseaux informatique et électrique, salle des serveurs)</a:t>
                      </a:r>
                      <a:endParaRPr lang="fr-CA" sz="1200" b="0" dirty="0">
                        <a:solidFill>
                          <a:schemeClr val="tx1"/>
                        </a:solidFill>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b="0" dirty="0">
                          <a:solidFill>
                            <a:schemeClr val="tx1"/>
                          </a:solidFill>
                          <a:effectLst/>
                          <a:latin typeface="Arial" panose="020B0604020202020204" pitchFamily="34" charset="0"/>
                          <a:cs typeface="Arial" panose="020B0604020202020204" pitchFamily="34" charset="0"/>
                        </a:rPr>
                        <a:t>Prise en charge des besoins spécifiques liés au système et à l’environnement technologique</a:t>
                      </a:r>
                      <a:endParaRPr lang="fr-CA" sz="1200" b="0" dirty="0">
                        <a:solidFill>
                          <a:schemeClr val="tx1"/>
                        </a:solidFill>
                        <a:effectLst/>
                        <a:latin typeface="Arial" panose="020B0604020202020204" pitchFamily="34" charset="0"/>
                        <a:cs typeface="Arial" panose="020B0604020202020204" pitchFamily="34" charset="0"/>
                      </a:endParaRPr>
                    </a:p>
                    <a:p>
                      <a:r>
                        <a:rPr lang="fr-CA" sz="1100" dirty="0">
                          <a:solidFill>
                            <a:schemeClr val="tx1"/>
                          </a:solidFill>
                          <a:effectLst/>
                          <a:latin typeface="Arial" panose="020B0604020202020204" pitchFamily="34" charset="0"/>
                          <a:cs typeface="Arial" panose="020B0604020202020204" pitchFamily="34" charset="0"/>
                        </a:rPr>
                        <a:t> </a:t>
                      </a:r>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Mise en place d’une structure de pilotage</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Répartition des rôles et responsabilités</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Ajustement des tâches dans les descriptifs de postes</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Mise à jour/élaboration des procédures de travail</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Amélioration de la communication interne et externe</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Soutien et accompagnement auprès des agents ciblés</a:t>
                      </a:r>
                      <a:endParaRPr lang="fr-CA" sz="1200" dirty="0">
                        <a:effectLst/>
                        <a:latin typeface="Arial" panose="020B0604020202020204" pitchFamily="34" charset="0"/>
                        <a:cs typeface="Arial" panose="020B0604020202020204" pitchFamily="34" charset="0"/>
                      </a:endParaRPr>
                    </a:p>
                    <a:p>
                      <a:r>
                        <a:rPr lang="fr-CA" sz="1100" dirty="0">
                          <a:effectLst/>
                          <a:latin typeface="Arial" panose="020B0604020202020204" pitchFamily="34" charset="0"/>
                          <a:cs typeface="Arial" panose="020B0604020202020204" pitchFamily="34" charset="0"/>
                        </a:rPr>
                        <a:t> </a:t>
                      </a:r>
                      <a:endParaRPr lang="fr-C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Adhésion du personnel par la communication et la formation adéquate</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Implication de tous</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Capacité de superviser avec rigueur</a:t>
                      </a:r>
                      <a:endParaRPr lang="fr-CA" sz="1200" dirty="0">
                        <a:effectLst/>
                        <a:latin typeface="Arial" panose="020B0604020202020204" pitchFamily="34" charset="0"/>
                        <a:cs typeface="Arial" panose="020B0604020202020204" pitchFamily="34" charset="0"/>
                      </a:endParaRPr>
                    </a:p>
                    <a:p>
                      <a:pPr marL="342900" lvl="0" indent="-342900">
                        <a:buFont typeface="Georgia" panose="02040502050405020303" pitchFamily="18" charset="0"/>
                        <a:buChar char="•"/>
                        <a:tabLst>
                          <a:tab pos="457200" algn="l"/>
                        </a:tabLst>
                      </a:pPr>
                      <a:r>
                        <a:rPr lang="fr-FR" sz="1100" dirty="0">
                          <a:effectLst/>
                          <a:latin typeface="Arial" panose="020B0604020202020204" pitchFamily="34" charset="0"/>
                          <a:cs typeface="Arial" panose="020B0604020202020204" pitchFamily="34" charset="0"/>
                        </a:rPr>
                        <a:t>Gestion des résistances</a:t>
                      </a:r>
                      <a:endParaRPr lang="fr-CA" sz="1200" dirty="0">
                        <a:effectLst/>
                        <a:latin typeface="Arial" panose="020B0604020202020204" pitchFamily="34" charset="0"/>
                        <a:cs typeface="Arial" panose="020B0604020202020204" pitchFamily="34" charset="0"/>
                      </a:endParaRPr>
                    </a:p>
                    <a:p>
                      <a:r>
                        <a:rPr lang="fr-CA" sz="1100" dirty="0">
                          <a:effectLst/>
                          <a:latin typeface="Arial" panose="020B0604020202020204" pitchFamily="34" charset="0"/>
                          <a:cs typeface="Arial" panose="020B0604020202020204" pitchFamily="34" charset="0"/>
                        </a:rPr>
                        <a:t> </a:t>
                      </a:r>
                      <a:endParaRPr lang="fr-C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158299448"/>
                  </a:ext>
                </a:extLst>
              </a:tr>
            </a:tbl>
          </a:graphicData>
        </a:graphic>
      </p:graphicFrame>
      <p:sp>
        <p:nvSpPr>
          <p:cNvPr id="3" name="Bulle ronde 2">
            <a:extLst>
              <a:ext uri="{FF2B5EF4-FFF2-40B4-BE49-F238E27FC236}">
                <a16:creationId xmlns:a16="http://schemas.microsoft.com/office/drawing/2014/main" id="{FB4B6675-C286-AD4E-9BDF-3799A4D52C62}"/>
              </a:ext>
            </a:extLst>
          </p:cNvPr>
          <p:cNvSpPr/>
          <p:nvPr/>
        </p:nvSpPr>
        <p:spPr>
          <a:xfrm>
            <a:off x="8168425" y="720747"/>
            <a:ext cx="2880576" cy="1817914"/>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buFont typeface="Arial" panose="020B0604020202020204" pitchFamily="34" charset="0"/>
              <a:buNone/>
            </a:pPr>
            <a:r>
              <a:rPr lang="fr-CA" sz="1400" dirty="0">
                <a:latin typeface="Arial" panose="020B0604020202020204" pitchFamily="34" charset="0"/>
                <a:cs typeface="Arial" panose="020B0604020202020204" pitchFamily="34" charset="0"/>
              </a:rPr>
              <a:t>Identifier les impacts est important pour un accompagnement efficace et efficient</a:t>
            </a:r>
            <a:endParaRPr lang="fr-FR" altLang="fr-FR" sz="1400"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Espace réservé du contenu 2">
            <a:extLst>
              <a:ext uri="{FF2B5EF4-FFF2-40B4-BE49-F238E27FC236}">
                <a16:creationId xmlns:a16="http://schemas.microsoft.com/office/drawing/2014/main" id="{0472C0A6-D754-48F4-AAB2-BC14E07CA0E0}"/>
              </a:ext>
            </a:extLst>
          </p:cNvPr>
          <p:cNvSpPr>
            <a:spLocks noGrp="1" noChangeArrowheads="1"/>
          </p:cNvSpPr>
          <p:nvPr>
            <p:ph idx="1"/>
          </p:nvPr>
        </p:nvSpPr>
        <p:spPr>
          <a:xfrm>
            <a:off x="637903" y="3429000"/>
            <a:ext cx="10515600" cy="1931987"/>
          </a:xfrm>
        </p:spPr>
        <p:txBody>
          <a:bodyPr/>
          <a:lstStyle/>
          <a:p>
            <a:pPr marL="0" indent="0" eaLnBrk="1" hangingPunct="1">
              <a:buFont typeface="Arial" panose="020B0604020202020204" pitchFamily="34" charset="0"/>
              <a:buNone/>
            </a:pPr>
            <a:endParaRPr lang="fr-FR" altLang="fr-FR" sz="2200" dirty="0"/>
          </a:p>
          <a:p>
            <a:pPr marL="0" indent="0" eaLnBrk="1" hangingPunct="1">
              <a:buFont typeface="Arial" panose="020B0604020202020204" pitchFamily="34" charset="0"/>
              <a:buNone/>
            </a:pPr>
            <a:endParaRPr lang="fr-FR" altLang="fr-FR" sz="2200" dirty="0"/>
          </a:p>
          <a:p>
            <a:pPr marL="0" indent="0" eaLnBrk="1" hangingPunct="1">
              <a:buFont typeface="Arial" panose="020B0604020202020204" pitchFamily="34" charset="0"/>
              <a:buNone/>
            </a:pPr>
            <a:endParaRPr lang="fr-FR" altLang="fr-FR" sz="2200" dirty="0"/>
          </a:p>
        </p:txBody>
      </p:sp>
      <p:sp>
        <p:nvSpPr>
          <p:cNvPr id="58372" name="Espace réservé du numéro de diapositive 3">
            <a:extLst>
              <a:ext uri="{FF2B5EF4-FFF2-40B4-BE49-F238E27FC236}">
                <a16:creationId xmlns:a16="http://schemas.microsoft.com/office/drawing/2014/main" id="{DEEC59C0-93B0-4C9A-A67B-956BAB3F7C3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28DFFEA3-4425-49FF-82F7-F8080720F384}" type="slidenum">
              <a:rPr lang="fr-FR" altLang="fr-FR" sz="1200" smtClean="0">
                <a:solidFill>
                  <a:srgbClr val="898989"/>
                </a:solidFill>
              </a:rPr>
              <a:pPr algn="r" fontAlgn="base">
                <a:lnSpc>
                  <a:spcPct val="100000"/>
                </a:lnSpc>
                <a:spcBef>
                  <a:spcPct val="0"/>
                </a:spcBef>
                <a:spcAft>
                  <a:spcPct val="0"/>
                </a:spcAft>
                <a:buFontTx/>
                <a:buNone/>
              </a:pPr>
              <a:t>19</a:t>
            </a:fld>
            <a:endParaRPr lang="fr-FR" altLang="fr-FR" sz="1200">
              <a:solidFill>
                <a:srgbClr val="898989"/>
              </a:solidFill>
            </a:endParaRPr>
          </a:p>
        </p:txBody>
      </p:sp>
      <p:sp>
        <p:nvSpPr>
          <p:cNvPr id="2" name="Rectangle : coins arrondis 1">
            <a:extLst>
              <a:ext uri="{FF2B5EF4-FFF2-40B4-BE49-F238E27FC236}">
                <a16:creationId xmlns:a16="http://schemas.microsoft.com/office/drawing/2014/main" id="{8AFD2C0C-C905-8442-A617-70215063BF8E}"/>
              </a:ext>
            </a:extLst>
          </p:cNvPr>
          <p:cNvSpPr/>
          <p:nvPr/>
        </p:nvSpPr>
        <p:spPr>
          <a:xfrm>
            <a:off x="1820153" y="2645229"/>
            <a:ext cx="9333350" cy="78377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rial" panose="020B0604020202020204" pitchFamily="34" charset="0"/>
                <a:cs typeface="Arial" panose="020B0604020202020204" pitchFamily="34" charset="0"/>
              </a:rPr>
              <a:t>Thème #2: Une structure de pilotage efficace pour maîtriser le changement</a:t>
            </a:r>
            <a:endParaRPr lang="fr-CA" sz="2400" dirty="0">
              <a:solidFill>
                <a:schemeClr val="tx1"/>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2">
            <a:extLst>
              <a:ext uri="{FF2B5EF4-FFF2-40B4-BE49-F238E27FC236}">
                <a16:creationId xmlns:a16="http://schemas.microsoft.com/office/drawing/2014/main" id="{E388A19A-CF6A-4C4B-9039-0C19A395B80E}"/>
              </a:ext>
            </a:extLst>
          </p:cNvPr>
          <p:cNvSpPr txBox="1">
            <a:spLocks noChangeArrowheads="1"/>
          </p:cNvSpPr>
          <p:nvPr/>
        </p:nvSpPr>
        <p:spPr bwMode="auto">
          <a:xfrm>
            <a:off x="190500" y="6516469"/>
            <a:ext cx="574874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CA" sz="1200" b="1" dirty="0">
                <a:solidFill>
                  <a:schemeClr val="bg1"/>
                </a:solidFill>
              </a:rPr>
              <a:t>Sophie Morin, Conseillère, Gestion du changement, Organisation et méthodes, GAR</a:t>
            </a:r>
          </a:p>
        </p:txBody>
      </p:sp>
      <p:sp>
        <p:nvSpPr>
          <p:cNvPr id="37891" name="Sous-titre 7">
            <a:extLst>
              <a:ext uri="{FF2B5EF4-FFF2-40B4-BE49-F238E27FC236}">
                <a16:creationId xmlns:a16="http://schemas.microsoft.com/office/drawing/2014/main" id="{31EBAFB0-A011-4C9A-A7DF-F3C44BE7F428}"/>
              </a:ext>
            </a:extLst>
          </p:cNvPr>
          <p:cNvSpPr txBox="1">
            <a:spLocks noChangeArrowheads="1"/>
          </p:cNvSpPr>
          <p:nvPr/>
        </p:nvSpPr>
        <p:spPr bwMode="auto">
          <a:xfrm>
            <a:off x="355599" y="5201662"/>
            <a:ext cx="5994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fr-FR" altLang="fr-FR" b="1" dirty="0">
                <a:solidFill>
                  <a:srgbClr val="00B050"/>
                </a:solidFill>
              </a:rPr>
              <a:t>Juin 2021</a:t>
            </a:r>
          </a:p>
        </p:txBody>
      </p:sp>
      <p:sp>
        <p:nvSpPr>
          <p:cNvPr id="2" name="Rectangle : coins arrondis 1">
            <a:extLst>
              <a:ext uri="{FF2B5EF4-FFF2-40B4-BE49-F238E27FC236}">
                <a16:creationId xmlns:a16="http://schemas.microsoft.com/office/drawing/2014/main" id="{554E1735-A94C-4777-93B7-B3A810B86B6D}"/>
              </a:ext>
            </a:extLst>
          </p:cNvPr>
          <p:cNvSpPr/>
          <p:nvPr/>
        </p:nvSpPr>
        <p:spPr>
          <a:xfrm>
            <a:off x="190500" y="3127375"/>
            <a:ext cx="6324599" cy="1739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fr-FR" sz="2800" b="1" dirty="0">
                <a:solidFill>
                  <a:schemeClr val="tx1"/>
                </a:solidFill>
                <a:cs typeface="Arial" panose="020B0604020202020204" pitchFamily="34" charset="0"/>
              </a:rPr>
              <a:t>La gestion du changement: réussir l’implantation de la réforme des finances publiques au Sénégal</a:t>
            </a:r>
            <a:endParaRPr lang="fr-CA" sz="2800" b="1" dirty="0">
              <a:solidFill>
                <a:schemeClr val="tx1"/>
              </a:solidFill>
            </a:endParaRPr>
          </a:p>
        </p:txBody>
      </p:sp>
      <p:sp>
        <p:nvSpPr>
          <p:cNvPr id="4" name="Rectangle : coins arrondis 3">
            <a:extLst>
              <a:ext uri="{FF2B5EF4-FFF2-40B4-BE49-F238E27FC236}">
                <a16:creationId xmlns:a16="http://schemas.microsoft.com/office/drawing/2014/main" id="{66653FE5-C2B2-4FFE-B048-A05796AFCD4C}"/>
              </a:ext>
            </a:extLst>
          </p:cNvPr>
          <p:cNvSpPr/>
          <p:nvPr/>
        </p:nvSpPr>
        <p:spPr>
          <a:xfrm>
            <a:off x="190500" y="1382494"/>
            <a:ext cx="6324599" cy="15128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fr-CA" sz="2400" b="1" dirty="0">
                <a:solidFill>
                  <a:prstClr val="black"/>
                </a:solidFill>
                <a:latin typeface="Broadway" panose="04040905080B02020502" pitchFamily="82" charset="0"/>
                <a:cs typeface="Calibri Light" panose="020F0302020204030204" pitchFamily="34" charset="0"/>
              </a:rPr>
              <a:t>« Les Rendez-vous de la réforme de la gestion des finances publiques et ses enjeux – 15-  » </a:t>
            </a:r>
            <a:endParaRPr lang="fr-FR" sz="3600" dirty="0">
              <a:solidFill>
                <a:prstClr val="black"/>
              </a:solidFill>
              <a:latin typeface="Broadway" panose="04040905080B02020502" pitchFamily="82"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F81B488-F306-4F5C-9376-833A8EF74E1F}"/>
              </a:ext>
            </a:extLst>
          </p:cNvPr>
          <p:cNvSpPr>
            <a:spLocks noGrp="1"/>
          </p:cNvSpPr>
          <p:nvPr>
            <p:ph type="dt" sz="half" idx="10"/>
          </p:nvPr>
        </p:nvSpPr>
        <p:spPr/>
        <p:txBody>
          <a:bodyPr/>
          <a:lstStyle/>
          <a:p>
            <a:pPr>
              <a:defRPr/>
            </a:pPr>
            <a:fld id="{7BB5D0DC-B05C-4842-909E-208EE608647C}" type="datetime1">
              <a:rPr lang="fr-FR" smtClean="0"/>
              <a:pPr>
                <a:defRPr/>
              </a:pPr>
              <a:t>21/07/2021</a:t>
            </a:fld>
            <a:endParaRPr lang="fr-FR" dirty="0"/>
          </a:p>
        </p:txBody>
      </p:sp>
      <p:sp>
        <p:nvSpPr>
          <p:cNvPr id="5" name="Espace réservé du numéro de diapositive 4">
            <a:extLst>
              <a:ext uri="{FF2B5EF4-FFF2-40B4-BE49-F238E27FC236}">
                <a16:creationId xmlns:a16="http://schemas.microsoft.com/office/drawing/2014/main" id="{13B950F9-0988-43AC-968C-8E77F6B45EBB}"/>
              </a:ext>
            </a:extLst>
          </p:cNvPr>
          <p:cNvSpPr>
            <a:spLocks noGrp="1"/>
          </p:cNvSpPr>
          <p:nvPr>
            <p:ph type="sldNum" sz="quarter" idx="11"/>
          </p:nvPr>
        </p:nvSpPr>
        <p:spPr/>
        <p:txBody>
          <a:bodyPr/>
          <a:lstStyle/>
          <a:p>
            <a:pPr>
              <a:defRPr/>
            </a:pPr>
            <a:fld id="{74AAD935-DC05-424E-90E6-FC09FE375723}" type="slidenum">
              <a:rPr lang="fr-FR" smtClean="0"/>
              <a:pPr>
                <a:defRPr/>
              </a:pPr>
              <a:t>20</a:t>
            </a:fld>
            <a:endParaRPr lang="fr-FR" dirty="0"/>
          </a:p>
        </p:txBody>
      </p:sp>
      <p:sp>
        <p:nvSpPr>
          <p:cNvPr id="6" name="Rectangle 2051">
            <a:extLst>
              <a:ext uri="{FF2B5EF4-FFF2-40B4-BE49-F238E27FC236}">
                <a16:creationId xmlns:a16="http://schemas.microsoft.com/office/drawing/2014/main" id="{7AF097D0-E92E-7248-A186-6A3C7FC65CC7}"/>
              </a:ext>
            </a:extLst>
          </p:cNvPr>
          <p:cNvSpPr txBox="1">
            <a:spLocks noChangeArrowheads="1"/>
          </p:cNvSpPr>
          <p:nvPr/>
        </p:nvSpPr>
        <p:spPr bwMode="auto">
          <a:xfrm>
            <a:off x="1981200" y="362802"/>
            <a:ext cx="8229600" cy="96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defRPr/>
            </a:pPr>
            <a:br>
              <a:rPr lang="en-US" altLang="fr-FR" sz="2400" b="1" dirty="0"/>
            </a:br>
            <a:r>
              <a:rPr lang="en-US" altLang="fr-FR" sz="2400" dirty="0" err="1">
                <a:latin typeface="Arial" panose="020B0604020202020204" pitchFamily="34" charset="0"/>
                <a:cs typeface="Arial" panose="020B0604020202020204" pitchFamily="34" charset="0"/>
              </a:rPr>
              <a:t>Membres</a:t>
            </a:r>
            <a:r>
              <a:rPr lang="en-US" altLang="fr-FR" sz="2400" dirty="0">
                <a:latin typeface="Arial" panose="020B0604020202020204" pitchFamily="34" charset="0"/>
                <a:cs typeface="Arial" panose="020B0604020202020204" pitchFamily="34" charset="0"/>
              </a:rPr>
              <a:t> du </a:t>
            </a:r>
            <a:r>
              <a:rPr lang="en-US" altLang="fr-FR" sz="2400" dirty="0" err="1">
                <a:latin typeface="Arial" panose="020B0604020202020204" pitchFamily="34" charset="0"/>
                <a:cs typeface="Arial" panose="020B0604020202020204" pitchFamily="34" charset="0"/>
              </a:rPr>
              <a:t>Comité</a:t>
            </a:r>
            <a:r>
              <a:rPr lang="en-US" altLang="fr-FR" sz="2400" dirty="0">
                <a:latin typeface="Arial" panose="020B0604020202020204" pitchFamily="34" charset="0"/>
                <a:cs typeface="Arial" panose="020B0604020202020204" pitchFamily="34" charset="0"/>
              </a:rPr>
              <a:t> de pilotage (référence </a:t>
            </a:r>
            <a:r>
              <a:rPr lang="en-US" altLang="fr-FR" sz="2400" dirty="0" err="1">
                <a:latin typeface="Arial" panose="020B0604020202020204" pitchFamily="34" charset="0"/>
                <a:cs typeface="Arial" panose="020B0604020202020204" pitchFamily="34" charset="0"/>
              </a:rPr>
              <a:t>à</a:t>
            </a:r>
            <a:r>
              <a:rPr lang="en-US" altLang="fr-FR" sz="2400" dirty="0">
                <a:latin typeface="Arial" panose="020B0604020202020204" pitchFamily="34" charset="0"/>
                <a:cs typeface="Arial" panose="020B0604020202020204" pitchFamily="34" charset="0"/>
              </a:rPr>
              <a:t> la </a:t>
            </a:r>
            <a:r>
              <a:rPr lang="en-US" altLang="fr-FR" sz="2400" dirty="0" err="1">
                <a:latin typeface="Arial" panose="020B0604020202020204" pitchFamily="34" charset="0"/>
                <a:cs typeface="Arial" panose="020B0604020202020204" pitchFamily="34" charset="0"/>
              </a:rPr>
              <a:t>stratégie</a:t>
            </a:r>
            <a:r>
              <a:rPr lang="en-US" altLang="fr-FR" sz="2400" dirty="0">
                <a:latin typeface="Arial" panose="020B0604020202020204" pitchFamily="34" charset="0"/>
                <a:cs typeface="Arial" panose="020B0604020202020204" pitchFamily="34" charset="0"/>
              </a:rPr>
              <a:t>)</a:t>
            </a:r>
            <a:br>
              <a:rPr lang="en-US" altLang="fr-FR" sz="2400" b="1" dirty="0"/>
            </a:br>
            <a:endParaRPr lang="en-US" altLang="fr-FR" sz="2400" b="1" dirty="0">
              <a:solidFill>
                <a:srgbClr val="FF0000"/>
              </a:solidFill>
            </a:endParaRPr>
          </a:p>
        </p:txBody>
      </p:sp>
      <p:sp>
        <p:nvSpPr>
          <p:cNvPr id="7" name="Oval 2">
            <a:extLst>
              <a:ext uri="{FF2B5EF4-FFF2-40B4-BE49-F238E27FC236}">
                <a16:creationId xmlns:a16="http://schemas.microsoft.com/office/drawing/2014/main" id="{6757E363-56F4-F444-A022-0FD8EBB91F8C}"/>
              </a:ext>
            </a:extLst>
          </p:cNvPr>
          <p:cNvSpPr/>
          <p:nvPr/>
        </p:nvSpPr>
        <p:spPr>
          <a:xfrm>
            <a:off x="2088937" y="3212976"/>
            <a:ext cx="2376264" cy="165618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solidFill>
                  <a:schemeClr val="tx1"/>
                </a:solidFill>
                <a:latin typeface="Arial" panose="020B0604020202020204" pitchFamily="34" charset="0"/>
                <a:cs typeface="Arial" panose="020B0604020202020204" pitchFamily="34" charset="0"/>
              </a:rPr>
              <a:t>Comité de pilotage</a:t>
            </a:r>
          </a:p>
        </p:txBody>
      </p:sp>
      <p:sp>
        <p:nvSpPr>
          <p:cNvPr id="8" name="Right Arrow 4">
            <a:extLst>
              <a:ext uri="{FF2B5EF4-FFF2-40B4-BE49-F238E27FC236}">
                <a16:creationId xmlns:a16="http://schemas.microsoft.com/office/drawing/2014/main" id="{E03D2383-88BC-AB4D-BA57-7809C800D0F0}"/>
              </a:ext>
            </a:extLst>
          </p:cNvPr>
          <p:cNvSpPr/>
          <p:nvPr/>
        </p:nvSpPr>
        <p:spPr>
          <a:xfrm>
            <a:off x="4655840" y="3897052"/>
            <a:ext cx="1440160"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Oval 3">
            <a:extLst>
              <a:ext uri="{FF2B5EF4-FFF2-40B4-BE49-F238E27FC236}">
                <a16:creationId xmlns:a16="http://schemas.microsoft.com/office/drawing/2014/main" id="{487FA90F-8608-8443-A0DE-4B6DFE389066}"/>
              </a:ext>
            </a:extLst>
          </p:cNvPr>
          <p:cNvSpPr/>
          <p:nvPr/>
        </p:nvSpPr>
        <p:spPr>
          <a:xfrm>
            <a:off x="6186725" y="2420888"/>
            <a:ext cx="4608512" cy="3096344"/>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09728" indent="0">
              <a:buNone/>
            </a:pPr>
            <a:endParaRPr lang="fr-CA" sz="1100" dirty="0"/>
          </a:p>
        </p:txBody>
      </p:sp>
    </p:spTree>
    <p:extLst>
      <p:ext uri="{BB962C8B-B14F-4D97-AF65-F5344CB8AC3E}">
        <p14:creationId xmlns:p14="http://schemas.microsoft.com/office/powerpoint/2010/main" val="92272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4F92E-2F79-4580-815C-06EF5F0EEDE2}"/>
              </a:ext>
            </a:extLst>
          </p:cNvPr>
          <p:cNvSpPr>
            <a:spLocks noGrp="1"/>
          </p:cNvSpPr>
          <p:nvPr>
            <p:ph type="title"/>
          </p:nvPr>
        </p:nvSpPr>
        <p:spPr>
          <a:xfrm>
            <a:off x="2862943" y="478048"/>
            <a:ext cx="7456714" cy="690184"/>
          </a:xfrm>
        </p:spPr>
        <p:txBody>
          <a:bodyPr/>
          <a:lstStyle/>
          <a:p>
            <a:pPr algn="ctr"/>
            <a:r>
              <a:rPr lang="fr-FR" sz="2400" dirty="0">
                <a:latin typeface="Arial" panose="020B0604020202020204" pitchFamily="34" charset="0"/>
                <a:cs typeface="Arial" panose="020B0604020202020204" pitchFamily="34" charset="0"/>
              </a:rPr>
              <a:t>Membres du Comité de coordination des programmes (référence à la stratégie)</a:t>
            </a:r>
          </a:p>
        </p:txBody>
      </p:sp>
      <p:sp>
        <p:nvSpPr>
          <p:cNvPr id="3" name="Espace réservé du contenu 2">
            <a:extLst>
              <a:ext uri="{FF2B5EF4-FFF2-40B4-BE49-F238E27FC236}">
                <a16:creationId xmlns:a16="http://schemas.microsoft.com/office/drawing/2014/main" id="{842B743A-0A7E-4639-A213-9207A108E8BE}"/>
              </a:ext>
            </a:extLst>
          </p:cNvPr>
          <p:cNvSpPr>
            <a:spLocks noGrp="1"/>
          </p:cNvSpPr>
          <p:nvPr>
            <p:ph idx="1"/>
          </p:nvPr>
        </p:nvSpPr>
        <p:spPr/>
        <p:txBody>
          <a:bodyPr/>
          <a:lstStyle/>
          <a:p>
            <a:endParaRPr lang="fr-FR" dirty="0"/>
          </a:p>
        </p:txBody>
      </p:sp>
      <p:sp>
        <p:nvSpPr>
          <p:cNvPr id="4" name="Espace réservé de la date 3">
            <a:extLst>
              <a:ext uri="{FF2B5EF4-FFF2-40B4-BE49-F238E27FC236}">
                <a16:creationId xmlns:a16="http://schemas.microsoft.com/office/drawing/2014/main" id="{A00A2530-C09B-42EA-98D7-477F5BF17BE9}"/>
              </a:ext>
            </a:extLst>
          </p:cNvPr>
          <p:cNvSpPr>
            <a:spLocks noGrp="1"/>
          </p:cNvSpPr>
          <p:nvPr>
            <p:ph type="dt" sz="half" idx="10"/>
          </p:nvPr>
        </p:nvSpPr>
        <p:spPr/>
        <p:txBody>
          <a:bodyPr/>
          <a:lstStyle/>
          <a:p>
            <a:pPr>
              <a:defRPr/>
            </a:pPr>
            <a:fld id="{7BB5D0DC-B05C-4842-909E-208EE608647C}" type="datetime1">
              <a:rPr lang="fr-FR" smtClean="0"/>
              <a:pPr>
                <a:defRPr/>
              </a:pPr>
              <a:t>21/07/2021</a:t>
            </a:fld>
            <a:endParaRPr lang="fr-FR" dirty="0"/>
          </a:p>
        </p:txBody>
      </p:sp>
      <p:sp>
        <p:nvSpPr>
          <p:cNvPr id="5" name="Espace réservé du numéro de diapositive 4">
            <a:extLst>
              <a:ext uri="{FF2B5EF4-FFF2-40B4-BE49-F238E27FC236}">
                <a16:creationId xmlns:a16="http://schemas.microsoft.com/office/drawing/2014/main" id="{16F3CD5E-80A4-406A-8E12-B3A8FB76545A}"/>
              </a:ext>
            </a:extLst>
          </p:cNvPr>
          <p:cNvSpPr>
            <a:spLocks noGrp="1"/>
          </p:cNvSpPr>
          <p:nvPr>
            <p:ph type="sldNum" sz="quarter" idx="11"/>
          </p:nvPr>
        </p:nvSpPr>
        <p:spPr/>
        <p:txBody>
          <a:bodyPr/>
          <a:lstStyle/>
          <a:p>
            <a:pPr>
              <a:defRPr/>
            </a:pPr>
            <a:fld id="{74AAD935-DC05-424E-90E6-FC09FE375723}" type="slidenum">
              <a:rPr lang="fr-FR" smtClean="0"/>
              <a:pPr>
                <a:defRPr/>
              </a:pPr>
              <a:t>21</a:t>
            </a:fld>
            <a:endParaRPr lang="fr-FR" dirty="0"/>
          </a:p>
        </p:txBody>
      </p:sp>
      <p:sp>
        <p:nvSpPr>
          <p:cNvPr id="7" name="Oval 2">
            <a:extLst>
              <a:ext uri="{FF2B5EF4-FFF2-40B4-BE49-F238E27FC236}">
                <a16:creationId xmlns:a16="http://schemas.microsoft.com/office/drawing/2014/main" id="{FF73D57F-0A23-4E47-9E1C-825B7F691FA6}"/>
              </a:ext>
            </a:extLst>
          </p:cNvPr>
          <p:cNvSpPr/>
          <p:nvPr/>
        </p:nvSpPr>
        <p:spPr>
          <a:xfrm>
            <a:off x="1806990" y="3173202"/>
            <a:ext cx="2376264" cy="165618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Comité de coordination des programmes</a:t>
            </a:r>
          </a:p>
        </p:txBody>
      </p:sp>
      <p:sp>
        <p:nvSpPr>
          <p:cNvPr id="8" name="Right Arrow 4">
            <a:extLst>
              <a:ext uri="{FF2B5EF4-FFF2-40B4-BE49-F238E27FC236}">
                <a16:creationId xmlns:a16="http://schemas.microsoft.com/office/drawing/2014/main" id="{5B8A779E-88E9-DB4E-8A0F-97C76CA06983}"/>
              </a:ext>
            </a:extLst>
          </p:cNvPr>
          <p:cNvSpPr/>
          <p:nvPr/>
        </p:nvSpPr>
        <p:spPr>
          <a:xfrm>
            <a:off x="4419547" y="3875157"/>
            <a:ext cx="1440160" cy="14401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Oval 3">
            <a:extLst>
              <a:ext uri="{FF2B5EF4-FFF2-40B4-BE49-F238E27FC236}">
                <a16:creationId xmlns:a16="http://schemas.microsoft.com/office/drawing/2014/main" id="{2BBF0F52-E1C8-8745-8038-9ED514305001}"/>
              </a:ext>
            </a:extLst>
          </p:cNvPr>
          <p:cNvSpPr/>
          <p:nvPr/>
        </p:nvSpPr>
        <p:spPr>
          <a:xfrm>
            <a:off x="6096000" y="2402886"/>
            <a:ext cx="4608512" cy="306034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109728" indent="0">
              <a:buNone/>
            </a:pPr>
            <a:endParaRPr lang="fr-CA" sz="1100" dirty="0"/>
          </a:p>
        </p:txBody>
      </p:sp>
    </p:spTree>
    <p:extLst>
      <p:ext uri="{BB962C8B-B14F-4D97-AF65-F5344CB8AC3E}">
        <p14:creationId xmlns:p14="http://schemas.microsoft.com/office/powerpoint/2010/main" val="236449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22</a:t>
            </a:fld>
            <a:endParaRPr lang="fr-FR" altLang="fr-FR" sz="1200">
              <a:solidFill>
                <a:srgbClr val="898989"/>
              </a:solidFill>
            </a:endParaRPr>
          </a:p>
        </p:txBody>
      </p:sp>
      <p:sp>
        <p:nvSpPr>
          <p:cNvPr id="5" name="Rectangle 4">
            <a:extLst>
              <a:ext uri="{FF2B5EF4-FFF2-40B4-BE49-F238E27FC236}">
                <a16:creationId xmlns:a16="http://schemas.microsoft.com/office/drawing/2014/main" id="{FF463576-0D2D-8A42-B12A-B636B7A98EAA}"/>
              </a:ext>
            </a:extLst>
          </p:cNvPr>
          <p:cNvSpPr/>
          <p:nvPr/>
        </p:nvSpPr>
        <p:spPr>
          <a:xfrm>
            <a:off x="1200225" y="588031"/>
            <a:ext cx="9127014" cy="461665"/>
          </a:xfrm>
          <a:prstGeom prst="rect">
            <a:avLst/>
          </a:prstGeom>
        </p:spPr>
        <p:txBody>
          <a:bodyPr wrap="square">
            <a:spAutoFit/>
          </a:bodyPr>
          <a:lstStyle/>
          <a:p>
            <a:pPr marL="0" lvl="1" algn="ctr"/>
            <a:r>
              <a:rPr lang="fr-CA" sz="2400" b="1" dirty="0">
                <a:latin typeface="Arial" panose="020B0604020202020204" pitchFamily="34" charset="0"/>
                <a:cs typeface="Arial" panose="020B0604020202020204" pitchFamily="34" charset="0"/>
              </a:rPr>
              <a:t>Rôle de la Haute Direction</a:t>
            </a:r>
          </a:p>
        </p:txBody>
      </p:sp>
      <p:sp>
        <p:nvSpPr>
          <p:cNvPr id="6" name="Espace réservé du contenu 1">
            <a:extLst>
              <a:ext uri="{FF2B5EF4-FFF2-40B4-BE49-F238E27FC236}">
                <a16:creationId xmlns:a16="http://schemas.microsoft.com/office/drawing/2014/main" id="{F8F19606-24E3-6C4E-BF38-280228388771}"/>
              </a:ext>
            </a:extLst>
          </p:cNvPr>
          <p:cNvSpPr txBox="1">
            <a:spLocks/>
          </p:cNvSpPr>
          <p:nvPr/>
        </p:nvSpPr>
        <p:spPr>
          <a:xfrm>
            <a:off x="611188" y="1625898"/>
            <a:ext cx="8389304" cy="5043462"/>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solidFill>
                  <a:srgbClr val="000000"/>
                </a:solidFill>
                <a:latin typeface="Arial" panose="020B0604020202020204" pitchFamily="34" charset="0"/>
                <a:cs typeface="Arial" panose="020B0604020202020204" pitchFamily="34" charset="0"/>
              </a:rPr>
              <a:t>Champion du changement dans l’organisation</a:t>
            </a:r>
          </a:p>
          <a:p>
            <a:endParaRPr lang="fr-CA" sz="2000" dirty="0">
              <a:solidFill>
                <a:srgbClr val="000000"/>
              </a:solidFill>
              <a:latin typeface="Arial" panose="020B0604020202020204" pitchFamily="34" charset="0"/>
              <a:cs typeface="Arial" panose="020B0604020202020204" pitchFamily="34" charset="0"/>
            </a:endParaRPr>
          </a:p>
          <a:p>
            <a:r>
              <a:rPr lang="fr-CA" sz="2000" dirty="0">
                <a:solidFill>
                  <a:srgbClr val="000000"/>
                </a:solidFill>
                <a:latin typeface="Arial" panose="020B0604020202020204" pitchFamily="34" charset="0"/>
                <a:cs typeface="Arial" panose="020B0604020202020204" pitchFamily="34" charset="0"/>
              </a:rPr>
              <a:t>Rôle de premier plan pour assurer le leadership et conduire de manière claire le changement</a:t>
            </a:r>
          </a:p>
          <a:p>
            <a:endParaRPr lang="fr-CA" sz="2000" dirty="0">
              <a:solidFill>
                <a:srgbClr val="000000"/>
              </a:solidFill>
              <a:latin typeface="Arial" panose="020B0604020202020204" pitchFamily="34" charset="0"/>
              <a:cs typeface="Arial" panose="020B0604020202020204" pitchFamily="34" charset="0"/>
            </a:endParaRPr>
          </a:p>
          <a:p>
            <a:r>
              <a:rPr lang="fr-CA" sz="2000" dirty="0">
                <a:solidFill>
                  <a:srgbClr val="000000"/>
                </a:solidFill>
                <a:latin typeface="Arial" panose="020B0604020202020204" pitchFamily="34" charset="0"/>
                <a:cs typeface="Arial" panose="020B0604020202020204" pitchFamily="34" charset="0"/>
              </a:rPr>
              <a:t>Présence constante pour éviter les sources de résistance</a:t>
            </a:r>
          </a:p>
          <a:p>
            <a:endParaRPr lang="fr-CA" sz="2000" dirty="0">
              <a:solidFill>
                <a:srgbClr val="000000"/>
              </a:solidFill>
              <a:latin typeface="Arial" panose="020B0604020202020204" pitchFamily="34" charset="0"/>
              <a:cs typeface="Arial" panose="020B0604020202020204" pitchFamily="34" charset="0"/>
            </a:endParaRPr>
          </a:p>
          <a:p>
            <a:r>
              <a:rPr lang="fr-CA" sz="2000" dirty="0">
                <a:solidFill>
                  <a:srgbClr val="000000"/>
                </a:solidFill>
                <a:latin typeface="Arial" panose="020B0604020202020204" pitchFamily="34" charset="0"/>
                <a:cs typeface="Arial" panose="020B0604020202020204" pitchFamily="34" charset="0"/>
              </a:rPr>
              <a:t>Échanges constants et fluides avec le Comité de pilotage</a:t>
            </a:r>
          </a:p>
          <a:p>
            <a:endParaRPr lang="fr-CA" sz="2100" dirty="0">
              <a:solidFill>
                <a:srgbClr val="000000"/>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23</a:t>
            </a:fld>
            <a:endParaRPr lang="fr-FR" altLang="fr-FR" sz="1200">
              <a:solidFill>
                <a:srgbClr val="898989"/>
              </a:solidFill>
            </a:endParaRPr>
          </a:p>
        </p:txBody>
      </p:sp>
      <p:sp>
        <p:nvSpPr>
          <p:cNvPr id="3" name="Titre 2">
            <a:extLst>
              <a:ext uri="{FF2B5EF4-FFF2-40B4-BE49-F238E27FC236}">
                <a16:creationId xmlns:a16="http://schemas.microsoft.com/office/drawing/2014/main" id="{6D12A7FF-BC1D-4A48-85F5-3472BD83CA14}"/>
              </a:ext>
            </a:extLst>
          </p:cNvPr>
          <p:cNvSpPr>
            <a:spLocks noGrp="1"/>
          </p:cNvSpPr>
          <p:nvPr>
            <p:ph type="title"/>
          </p:nvPr>
        </p:nvSpPr>
        <p:spPr>
          <a:xfrm>
            <a:off x="1487510" y="599286"/>
            <a:ext cx="8229600" cy="413792"/>
          </a:xfrm>
        </p:spPr>
        <p:txBody>
          <a:bodyPr>
            <a:noAutofit/>
          </a:bodyPr>
          <a:lstStyle/>
          <a:p>
            <a:pPr algn="ctr"/>
            <a:r>
              <a:rPr lang="fr-CA" sz="2400" b="1" dirty="0">
                <a:latin typeface="Arial" panose="020B0604020202020204" pitchFamily="34" charset="0"/>
                <a:cs typeface="Arial" panose="020B0604020202020204" pitchFamily="34" charset="0"/>
              </a:rPr>
              <a:t>Rôles et responsabilités du Ministre (1/2)</a:t>
            </a:r>
          </a:p>
        </p:txBody>
      </p:sp>
      <p:sp>
        <p:nvSpPr>
          <p:cNvPr id="2" name="Rectangle 1">
            <a:extLst>
              <a:ext uri="{FF2B5EF4-FFF2-40B4-BE49-F238E27FC236}">
                <a16:creationId xmlns:a16="http://schemas.microsoft.com/office/drawing/2014/main" id="{96D89BAF-93CC-1F4E-B83F-04897A7873D0}"/>
              </a:ext>
            </a:extLst>
          </p:cNvPr>
          <p:cNvSpPr/>
          <p:nvPr/>
        </p:nvSpPr>
        <p:spPr>
          <a:xfrm>
            <a:off x="991673" y="1556792"/>
            <a:ext cx="9929612" cy="2862322"/>
          </a:xfrm>
          <a:prstGeom prst="rect">
            <a:avLst/>
          </a:prstGeom>
        </p:spPr>
        <p:txBody>
          <a:bodyPr wrap="square">
            <a:spAutoFit/>
          </a:bodyPr>
          <a:lstStyle/>
          <a:p>
            <a:pPr marL="285750" indent="-285750">
              <a:buFont typeface="Arial" panose="020B0604020202020204" pitchFamily="34" charset="0"/>
              <a:buChar char="•"/>
            </a:pPr>
            <a:r>
              <a:rPr lang="fr-CA" dirty="0">
                <a:latin typeface="Arial" panose="020B0604020202020204" pitchFamily="34" charset="0"/>
                <a:cs typeface="Arial" panose="020B0604020202020204" pitchFamily="34" charset="0"/>
              </a:rPr>
              <a:t>L’expérience indique que le premier champion du changement dans une organisation est la plus haute instance de direction, en l’occurrence le ministre, ou en certaines occasions son secrétaire général</a:t>
            </a:r>
          </a:p>
          <a:p>
            <a:pPr marL="285750" indent="-285750">
              <a:buFont typeface="Arial" panose="020B0604020202020204" pitchFamily="34" charset="0"/>
              <a:buChar char="•"/>
            </a:pPr>
            <a:r>
              <a:rPr lang="fr-CA" dirty="0">
                <a:latin typeface="Arial" panose="020B0604020202020204" pitchFamily="34" charset="0"/>
                <a:cs typeface="Arial" panose="020B0604020202020204" pitchFamily="34" charset="0"/>
              </a:rPr>
              <a:t>Appuyé par la cellule Communication, le ministre doit indiquer de manière visible la direction que prendront les changements de façon à obtenir l’adhésion du personnel envers les nouvelles façons de faire de l’organisation, les nouveaux processus d’affaires et les nouvelles valeurs qui façonneront le Ministère</a:t>
            </a:r>
          </a:p>
          <a:p>
            <a:pPr marL="285750" indent="-285750">
              <a:buFont typeface="Arial" panose="020B0604020202020204" pitchFamily="34" charset="0"/>
              <a:buChar char="•"/>
            </a:pPr>
            <a:r>
              <a:rPr lang="fr-CA" dirty="0">
                <a:latin typeface="Arial" panose="020B0604020202020204" pitchFamily="34" charset="0"/>
                <a:cs typeface="Arial" panose="020B0604020202020204" pitchFamily="34" charset="0"/>
              </a:rPr>
              <a:t>Le rôle moteur de la haute direction est particulièrement important, car dans une période de transition, les employés peuvent se sentir désorientés et devenir des sources de résistance (unités de soutien, opérationnels et aussi la hiérarchie)</a:t>
            </a:r>
          </a:p>
        </p:txBody>
      </p:sp>
    </p:spTree>
    <p:extLst>
      <p:ext uri="{BB962C8B-B14F-4D97-AF65-F5344CB8AC3E}">
        <p14:creationId xmlns:p14="http://schemas.microsoft.com/office/powerpoint/2010/main" val="45558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24</a:t>
            </a:fld>
            <a:endParaRPr lang="fr-FR" altLang="fr-FR" sz="1200">
              <a:solidFill>
                <a:srgbClr val="898989"/>
              </a:solidFill>
            </a:endParaRPr>
          </a:p>
        </p:txBody>
      </p:sp>
      <p:sp>
        <p:nvSpPr>
          <p:cNvPr id="3" name="Espace réservé du contenu 1">
            <a:extLst>
              <a:ext uri="{FF2B5EF4-FFF2-40B4-BE49-F238E27FC236}">
                <a16:creationId xmlns:a16="http://schemas.microsoft.com/office/drawing/2014/main" id="{B03649A4-9653-2B4A-9864-0940955CE095}"/>
              </a:ext>
            </a:extLst>
          </p:cNvPr>
          <p:cNvSpPr txBox="1">
            <a:spLocks/>
          </p:cNvSpPr>
          <p:nvPr/>
        </p:nvSpPr>
        <p:spPr>
          <a:xfrm>
            <a:off x="572479" y="1484784"/>
            <a:ext cx="9936681" cy="364256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dirty="0">
                <a:latin typeface="Arial" panose="020B0604020202020204" pitchFamily="34" charset="0"/>
                <a:cs typeface="Arial" panose="020B0604020202020204" pitchFamily="34" charset="0"/>
              </a:rPr>
              <a:t>Le ministre a pour responsabilité de conduire la transition sur la base des orientations stratégiques et des projets de modernisation préalablement définis. Plus précisément, dans le cadre de la réforme de la GFP, le ministre :</a:t>
            </a:r>
          </a:p>
          <a:p>
            <a:r>
              <a:rPr lang="fr-CA" sz="1800" dirty="0">
                <a:latin typeface="Arial" panose="020B0604020202020204" pitchFamily="34" charset="0"/>
                <a:cs typeface="Arial" panose="020B0604020202020204" pitchFamily="34" charset="0"/>
              </a:rPr>
              <a:t>supervise la mise en œuvre des travaux et rend disponibles les ressources humaines, matérielles et financières requises via le comité de pilotage</a:t>
            </a:r>
          </a:p>
          <a:p>
            <a:r>
              <a:rPr lang="fr-CA" sz="1800" dirty="0">
                <a:latin typeface="Arial" panose="020B0604020202020204" pitchFamily="34" charset="0"/>
                <a:cs typeface="Arial" panose="020B0604020202020204" pitchFamily="34" charset="0"/>
              </a:rPr>
              <a:t>approuve la stratégie et les plans de gestion du changement de son ministère, ainsi que les livrables attendus</a:t>
            </a:r>
          </a:p>
          <a:p>
            <a:r>
              <a:rPr lang="fr-CA" sz="1800" dirty="0">
                <a:latin typeface="Arial" panose="020B0604020202020204" pitchFamily="34" charset="0"/>
                <a:cs typeface="Arial" panose="020B0604020202020204" pitchFamily="34" charset="0"/>
              </a:rPr>
              <a:t>suit les progrès en matière d’appropriation du changement</a:t>
            </a:r>
            <a:endParaRPr lang="fr-CA" sz="1800" dirty="0"/>
          </a:p>
        </p:txBody>
      </p:sp>
      <p:sp>
        <p:nvSpPr>
          <p:cNvPr id="4" name="Titre 2">
            <a:extLst>
              <a:ext uri="{FF2B5EF4-FFF2-40B4-BE49-F238E27FC236}">
                <a16:creationId xmlns:a16="http://schemas.microsoft.com/office/drawing/2014/main" id="{EC45C165-8119-7044-8ADA-B7D7A31865C1}"/>
              </a:ext>
            </a:extLst>
          </p:cNvPr>
          <p:cNvSpPr>
            <a:spLocks noGrp="1"/>
          </p:cNvSpPr>
          <p:nvPr>
            <p:ph type="title"/>
          </p:nvPr>
        </p:nvSpPr>
        <p:spPr>
          <a:xfrm>
            <a:off x="1822361" y="476440"/>
            <a:ext cx="8229600" cy="614365"/>
          </a:xfrm>
        </p:spPr>
        <p:txBody>
          <a:bodyPr>
            <a:normAutofit/>
          </a:bodyPr>
          <a:lstStyle/>
          <a:p>
            <a:pPr algn="ctr"/>
            <a:r>
              <a:rPr lang="fr-CA" sz="2400" b="1" dirty="0">
                <a:latin typeface="Arial" panose="020B0604020202020204" pitchFamily="34" charset="0"/>
                <a:cs typeface="Arial" panose="020B0604020202020204" pitchFamily="34" charset="0"/>
              </a:rPr>
              <a:t>Rôles et responsabilités du Ministre (2/2)</a:t>
            </a:r>
          </a:p>
        </p:txBody>
      </p:sp>
    </p:spTree>
    <p:extLst>
      <p:ext uri="{BB962C8B-B14F-4D97-AF65-F5344CB8AC3E}">
        <p14:creationId xmlns:p14="http://schemas.microsoft.com/office/powerpoint/2010/main" val="341127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25</a:t>
            </a:fld>
            <a:endParaRPr lang="fr-FR" altLang="fr-FR" sz="1200">
              <a:solidFill>
                <a:srgbClr val="898989"/>
              </a:solidFill>
            </a:endParaRPr>
          </a:p>
        </p:txBody>
      </p:sp>
      <p:sp>
        <p:nvSpPr>
          <p:cNvPr id="3" name="Espace réservé du contenu 1">
            <a:extLst>
              <a:ext uri="{FF2B5EF4-FFF2-40B4-BE49-F238E27FC236}">
                <a16:creationId xmlns:a16="http://schemas.microsoft.com/office/drawing/2014/main" id="{63BB4554-82CC-4A44-9219-0C1D3110F259}"/>
              </a:ext>
            </a:extLst>
          </p:cNvPr>
          <p:cNvSpPr txBox="1">
            <a:spLocks/>
          </p:cNvSpPr>
          <p:nvPr/>
        </p:nvSpPr>
        <p:spPr>
          <a:xfrm>
            <a:off x="743702" y="1648496"/>
            <a:ext cx="10293492" cy="3155324"/>
          </a:xfrm>
          <a:prstGeom prst="rect">
            <a:avLst/>
          </a:prstGeom>
        </p:spPr>
        <p:txBody>
          <a:bodyPr anchor="t">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endParaRPr lang="fr-CA" sz="2100" dirty="0">
              <a:solidFill>
                <a:srgbClr val="000000"/>
              </a:solidFill>
              <a:latin typeface="+mj-lt"/>
            </a:endParaRPr>
          </a:p>
          <a:p>
            <a:r>
              <a:rPr lang="fr-CA" sz="1800" dirty="0">
                <a:latin typeface="Arial" panose="020B0604020202020204" pitchFamily="34" charset="0"/>
                <a:cs typeface="Arial" panose="020B0604020202020204" pitchFamily="34" charset="0"/>
              </a:rPr>
              <a:t>Le comité de pilotage est responsable du pilotage stratégique de la réforme, ainsi que de tous les projets et initiatives du Ministère </a:t>
            </a:r>
          </a:p>
          <a:p>
            <a:r>
              <a:rPr lang="fr-CA" sz="1800" dirty="0">
                <a:latin typeface="Arial" panose="020B0604020202020204" pitchFamily="34" charset="0"/>
                <a:cs typeface="Arial" panose="020B0604020202020204" pitchFamily="34" charset="0"/>
              </a:rPr>
              <a:t>Le mandat du comité de pilotage doit être clair et supporté par les textes. Son principal objectif est d’assurer une transition harmonieuse dans la transformation « des affaires » en cours ou à venir au Ministère</a:t>
            </a:r>
          </a:p>
          <a:p>
            <a:r>
              <a:rPr lang="fr-CA" sz="1800" dirty="0">
                <a:latin typeface="Arial" panose="020B0604020202020204" pitchFamily="34" charset="0"/>
                <a:cs typeface="Arial" panose="020B0604020202020204" pitchFamily="34" charset="0"/>
              </a:rPr>
              <a:t>Le comité de pilotage doit se réunir sur une base régulière pour assurer une gestion efficace du changement dans l’organisation, saisir le pouls du climat organisationnel face à la réforme et prendre en charge les contraintes et difficultés qui ne manqueront pas de surgir dans les mois suivant le démarrage de la mise en œuvre de la réforme. Sa composition est indiquée dans la Stratégie</a:t>
            </a:r>
          </a:p>
          <a:p>
            <a:pPr marL="109728" indent="0">
              <a:buFont typeface="Arial" panose="020B0604020202020204" pitchFamily="34" charset="0"/>
              <a:buNone/>
            </a:pPr>
            <a:endParaRPr lang="fr-CA" sz="2100" dirty="0">
              <a:solidFill>
                <a:srgbClr val="000000"/>
              </a:solidFill>
              <a:latin typeface="+mj-lt"/>
            </a:endParaRPr>
          </a:p>
          <a:p>
            <a:pPr marL="109728" indent="0">
              <a:buFont typeface="Arial" panose="020B0604020202020204" pitchFamily="34" charset="0"/>
              <a:buNone/>
            </a:pPr>
            <a:endParaRPr lang="fr-CA" sz="2250" dirty="0"/>
          </a:p>
        </p:txBody>
      </p:sp>
      <p:sp>
        <p:nvSpPr>
          <p:cNvPr id="4" name="Rectangle 3">
            <a:extLst>
              <a:ext uri="{FF2B5EF4-FFF2-40B4-BE49-F238E27FC236}">
                <a16:creationId xmlns:a16="http://schemas.microsoft.com/office/drawing/2014/main" id="{9260F0E4-00C6-704B-8231-64306A633A9F}"/>
              </a:ext>
            </a:extLst>
          </p:cNvPr>
          <p:cNvSpPr/>
          <p:nvPr/>
        </p:nvSpPr>
        <p:spPr>
          <a:xfrm>
            <a:off x="1771227" y="602544"/>
            <a:ext cx="7975408" cy="461665"/>
          </a:xfrm>
          <a:prstGeom prst="rect">
            <a:avLst/>
          </a:prstGeom>
        </p:spPr>
        <p:txBody>
          <a:bodyPr wrap="square">
            <a:spAutoFit/>
          </a:bodyPr>
          <a:lstStyle/>
          <a:p>
            <a:pPr marL="0" lvl="1" algn="ctr"/>
            <a:r>
              <a:rPr lang="fr-CA" sz="2400" dirty="0">
                <a:latin typeface="Arial" panose="020B0604020202020204" pitchFamily="34" charset="0"/>
                <a:cs typeface="Arial" panose="020B0604020202020204" pitchFamily="34" charset="0"/>
              </a:rPr>
              <a:t>Rôles et responsabilités du Comité de pilotage (1/2)</a:t>
            </a:r>
          </a:p>
        </p:txBody>
      </p:sp>
    </p:spTree>
    <p:extLst>
      <p:ext uri="{BB962C8B-B14F-4D97-AF65-F5344CB8AC3E}">
        <p14:creationId xmlns:p14="http://schemas.microsoft.com/office/powerpoint/2010/main" val="93133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26</a:t>
            </a:fld>
            <a:endParaRPr lang="fr-FR" altLang="fr-FR" sz="1200">
              <a:solidFill>
                <a:srgbClr val="898989"/>
              </a:solidFill>
            </a:endParaRPr>
          </a:p>
        </p:txBody>
      </p:sp>
      <p:sp>
        <p:nvSpPr>
          <p:cNvPr id="3" name="Rectangle 2">
            <a:extLst>
              <a:ext uri="{FF2B5EF4-FFF2-40B4-BE49-F238E27FC236}">
                <a16:creationId xmlns:a16="http://schemas.microsoft.com/office/drawing/2014/main" id="{038B0A99-3C6F-2E4F-BA07-B5254CCDF0E6}"/>
              </a:ext>
            </a:extLst>
          </p:cNvPr>
          <p:cNvSpPr/>
          <p:nvPr/>
        </p:nvSpPr>
        <p:spPr>
          <a:xfrm>
            <a:off x="1762664" y="567893"/>
            <a:ext cx="8389304" cy="461665"/>
          </a:xfrm>
          <a:prstGeom prst="rect">
            <a:avLst/>
          </a:prstGeom>
        </p:spPr>
        <p:txBody>
          <a:bodyPr wrap="square">
            <a:spAutoFit/>
          </a:bodyPr>
          <a:lstStyle/>
          <a:p>
            <a:pPr marL="0" lvl="1" algn="ctr"/>
            <a:r>
              <a:rPr lang="fr-CA" sz="2400" dirty="0">
                <a:latin typeface="Arial" panose="020B0604020202020204" pitchFamily="34" charset="0"/>
                <a:cs typeface="Arial" panose="020B0604020202020204" pitchFamily="34" charset="0"/>
              </a:rPr>
              <a:t>Responsabilités du Comité de pilotage (2/2)</a:t>
            </a:r>
          </a:p>
        </p:txBody>
      </p:sp>
      <p:sp>
        <p:nvSpPr>
          <p:cNvPr id="4" name="Espace réservé du contenu 1">
            <a:extLst>
              <a:ext uri="{FF2B5EF4-FFF2-40B4-BE49-F238E27FC236}">
                <a16:creationId xmlns:a16="http://schemas.microsoft.com/office/drawing/2014/main" id="{0B6BF9AB-5BAE-9445-8E89-48B0F70B7EB0}"/>
              </a:ext>
            </a:extLst>
          </p:cNvPr>
          <p:cNvSpPr txBox="1">
            <a:spLocks/>
          </p:cNvSpPr>
          <p:nvPr/>
        </p:nvSpPr>
        <p:spPr>
          <a:xfrm>
            <a:off x="68687" y="1874067"/>
            <a:ext cx="10775144" cy="4032448"/>
          </a:xfrm>
          <a:prstGeom prst="rect">
            <a:avLst/>
          </a:prstGeom>
        </p:spPr>
        <p:txBody>
          <a:bodyPr anchor="t">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fr-CA" sz="1800" dirty="0">
                <a:latin typeface="Arial" panose="020B0604020202020204" pitchFamily="34" charset="0"/>
                <a:cs typeface="Arial" panose="020B0604020202020204" pitchFamily="34" charset="0"/>
              </a:rPr>
              <a:t>Approuver le plan de gestion du changement et prioriser les actions selon les orientations qui auront été définies au niveau stratégique (organisation du travail, soutien aux utilisateurs, communication et formation) et s’assurer de leur mise en œuvre effective par les unités responsables</a:t>
            </a:r>
          </a:p>
          <a:p>
            <a:pPr lvl="2"/>
            <a:r>
              <a:rPr lang="fr-CA" sz="1800" dirty="0">
                <a:latin typeface="Arial" panose="020B0604020202020204" pitchFamily="34" charset="0"/>
                <a:cs typeface="Arial" panose="020B0604020202020204" pitchFamily="34" charset="0"/>
              </a:rPr>
              <a:t>Agir comme courroie de transmission. Le comité de pilotage est le point d’entrée et de sortie au cœur du Ministère, il corrige la désinformation et gère les rumeurs et les perceptions. Il doit aussi appuyer le chef de la cellule Communication en cas de besoin, et agir comme catalyseur pour veiller à ce que les actions à mener durant l’étape de transition reçoivent leur juste place malgré les pressions quotidiennes</a:t>
            </a:r>
          </a:p>
          <a:p>
            <a:pPr lvl="2"/>
            <a:r>
              <a:rPr lang="fr-CA" sz="1800" dirty="0">
                <a:latin typeface="Arial" panose="020B0604020202020204" pitchFamily="34" charset="0"/>
                <a:cs typeface="Arial" panose="020B0604020202020204" pitchFamily="34" charset="0"/>
              </a:rPr>
              <a:t>Suivre les progrès ainsi que les problèmes rencontrés qui nécessitent une décision de niveau stratégique ou de gouvernance.</a:t>
            </a:r>
          </a:p>
          <a:p>
            <a:pPr marL="109728" indent="0">
              <a:buFont typeface="Arial" panose="020B0604020202020204" pitchFamily="34" charset="0"/>
              <a:buNone/>
            </a:pPr>
            <a:endParaRPr lang="fr-CA" sz="2600" dirty="0">
              <a:latin typeface="+mj-lt"/>
            </a:endParaRPr>
          </a:p>
        </p:txBody>
      </p:sp>
    </p:spTree>
    <p:extLst>
      <p:ext uri="{BB962C8B-B14F-4D97-AF65-F5344CB8AC3E}">
        <p14:creationId xmlns:p14="http://schemas.microsoft.com/office/powerpoint/2010/main" val="157877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27</a:t>
            </a:fld>
            <a:endParaRPr lang="fr-FR" altLang="fr-FR" sz="1200">
              <a:solidFill>
                <a:srgbClr val="898989"/>
              </a:solidFill>
            </a:endParaRPr>
          </a:p>
        </p:txBody>
      </p:sp>
      <p:sp>
        <p:nvSpPr>
          <p:cNvPr id="3" name="Rectangle 2">
            <a:extLst>
              <a:ext uri="{FF2B5EF4-FFF2-40B4-BE49-F238E27FC236}">
                <a16:creationId xmlns:a16="http://schemas.microsoft.com/office/drawing/2014/main" id="{8A9DDA35-F89B-5247-B806-09FF7876CD0A}"/>
              </a:ext>
            </a:extLst>
          </p:cNvPr>
          <p:cNvSpPr/>
          <p:nvPr/>
        </p:nvSpPr>
        <p:spPr>
          <a:xfrm>
            <a:off x="1197993" y="332087"/>
            <a:ext cx="8389304" cy="830997"/>
          </a:xfrm>
          <a:prstGeom prst="rect">
            <a:avLst/>
          </a:prstGeom>
        </p:spPr>
        <p:txBody>
          <a:bodyPr wrap="square">
            <a:spAutoFit/>
          </a:bodyPr>
          <a:lstStyle/>
          <a:p>
            <a:pPr marL="0" lvl="1" algn="ctr"/>
            <a:r>
              <a:rPr lang="fr-CA" sz="2400" b="1" dirty="0">
                <a:latin typeface="Arial" panose="020B0604020202020204" pitchFamily="34" charset="0"/>
                <a:cs typeface="Arial" panose="020B0604020202020204" pitchFamily="34" charset="0"/>
              </a:rPr>
              <a:t>Rôles et responsabilités du Coordonnateur du changement (SG)</a:t>
            </a:r>
          </a:p>
        </p:txBody>
      </p:sp>
      <p:sp>
        <p:nvSpPr>
          <p:cNvPr id="4" name="Espace réservé du contenu 1">
            <a:extLst>
              <a:ext uri="{FF2B5EF4-FFF2-40B4-BE49-F238E27FC236}">
                <a16:creationId xmlns:a16="http://schemas.microsoft.com/office/drawing/2014/main" id="{28B605F9-3BCC-9448-B808-31C0E192C279}"/>
              </a:ext>
            </a:extLst>
          </p:cNvPr>
          <p:cNvSpPr txBox="1">
            <a:spLocks/>
          </p:cNvSpPr>
          <p:nvPr/>
        </p:nvSpPr>
        <p:spPr>
          <a:xfrm>
            <a:off x="612129" y="1154361"/>
            <a:ext cx="10373550" cy="5184575"/>
          </a:xfrm>
          <a:prstGeom prst="rect">
            <a:avLst/>
          </a:prstGeom>
        </p:spPr>
        <p:txBody>
          <a:bodyPr anchor="t">
            <a:normAutofit fontScale="625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nSpc>
                <a:spcPct val="120000"/>
              </a:lnSpc>
              <a:buFont typeface="Arial" panose="020B0604020202020204" pitchFamily="34" charset="0"/>
              <a:buNone/>
            </a:pPr>
            <a:r>
              <a:rPr lang="fr-CA" sz="2100" dirty="0">
                <a:latin typeface="Arial" panose="020B0604020202020204" pitchFamily="34" charset="0"/>
                <a:cs typeface="Arial" panose="020B0604020202020204" pitchFamily="34" charset="0"/>
              </a:rPr>
              <a:t>Le coordonnateur du changement est dans la pratique le Secrétaire Général. Il est le lien entre le Comité de pilotage, le Comité de coordination des programmes et l’équipe de gestion du changement dont il est le chef</a:t>
            </a:r>
          </a:p>
          <a:p>
            <a:pPr marL="109728" indent="0">
              <a:lnSpc>
                <a:spcPct val="120000"/>
              </a:lnSpc>
              <a:buFont typeface="Arial" panose="020B0604020202020204" pitchFamily="34" charset="0"/>
              <a:buNone/>
            </a:pPr>
            <a:endParaRPr lang="fr-CA" sz="2100" dirty="0">
              <a:latin typeface="Arial" panose="020B0604020202020204" pitchFamily="34" charset="0"/>
              <a:cs typeface="Arial" panose="020B0604020202020204" pitchFamily="34" charset="0"/>
            </a:endParaRPr>
          </a:p>
          <a:p>
            <a:pPr marL="109728" indent="0">
              <a:lnSpc>
                <a:spcPct val="120000"/>
              </a:lnSpc>
              <a:buFont typeface="Arial" panose="020B0604020202020204" pitchFamily="34" charset="0"/>
              <a:buNone/>
            </a:pPr>
            <a:r>
              <a:rPr lang="fr-CA" sz="2100" dirty="0">
                <a:latin typeface="Arial" panose="020B0604020202020204" pitchFamily="34" charset="0"/>
                <a:cs typeface="Arial" panose="020B0604020202020204" pitchFamily="34" charset="0"/>
              </a:rPr>
              <a:t>Les responsabilités du secrétaire général, coordonnateur des programmes, en matière de gestion du changement sont les suivantes :</a:t>
            </a:r>
          </a:p>
          <a:p>
            <a:pPr>
              <a:lnSpc>
                <a:spcPct val="120000"/>
              </a:lnSpc>
            </a:pPr>
            <a:r>
              <a:rPr lang="fr-CA" sz="2100" dirty="0">
                <a:latin typeface="Arial" panose="020B0604020202020204" pitchFamily="34" charset="0"/>
                <a:cs typeface="Arial" panose="020B0604020202020204" pitchFamily="34" charset="0"/>
              </a:rPr>
              <a:t>coordonner la préparation du DPPD, des PAP et des RAP</a:t>
            </a:r>
            <a:r>
              <a:rPr lang="fr-FR" sz="2100" dirty="0">
                <a:latin typeface="Arial" panose="020B0604020202020204" pitchFamily="34" charset="0"/>
                <a:cs typeface="Arial" panose="020B0604020202020204" pitchFamily="34" charset="0"/>
              </a:rPr>
              <a:t>;</a:t>
            </a:r>
            <a:endParaRPr lang="fr-CA" sz="2100" dirty="0">
              <a:latin typeface="Arial" panose="020B0604020202020204" pitchFamily="34" charset="0"/>
              <a:cs typeface="Arial" panose="020B0604020202020204" pitchFamily="34" charset="0"/>
            </a:endParaRPr>
          </a:p>
          <a:p>
            <a:pPr>
              <a:lnSpc>
                <a:spcPct val="120000"/>
              </a:lnSpc>
            </a:pPr>
            <a:r>
              <a:rPr lang="fr-FR" sz="2100" dirty="0">
                <a:latin typeface="Arial" panose="020B0604020202020204" pitchFamily="34" charset="0"/>
                <a:cs typeface="Arial" panose="020B0604020202020204" pitchFamily="34" charset="0"/>
              </a:rPr>
              <a:t>élaborer la charte de gestion ministérielle et veiller à la qualité du dialogue de gestion entre les différentes parties prenantes;</a:t>
            </a:r>
            <a:endParaRPr lang="fr-CA" sz="2100" dirty="0">
              <a:latin typeface="Arial" panose="020B0604020202020204" pitchFamily="34" charset="0"/>
              <a:cs typeface="Arial" panose="020B0604020202020204" pitchFamily="34" charset="0"/>
            </a:endParaRPr>
          </a:p>
          <a:p>
            <a:pPr>
              <a:lnSpc>
                <a:spcPct val="120000"/>
              </a:lnSpc>
            </a:pPr>
            <a:r>
              <a:rPr lang="fr-FR" sz="2100" dirty="0">
                <a:latin typeface="Arial" panose="020B0604020202020204" pitchFamily="34" charset="0"/>
                <a:cs typeface="Arial" panose="020B0604020202020204" pitchFamily="34" charset="0"/>
              </a:rPr>
              <a:t>mettre en place les dispositifs de contrôles internes et de gestion, et assurer le suivi de leur mise en œuvre;</a:t>
            </a:r>
            <a:endParaRPr lang="fr-CA" sz="2100" dirty="0">
              <a:latin typeface="Arial" panose="020B0604020202020204" pitchFamily="34" charset="0"/>
              <a:cs typeface="Arial" panose="020B0604020202020204" pitchFamily="34" charset="0"/>
            </a:endParaRPr>
          </a:p>
          <a:p>
            <a:pPr>
              <a:lnSpc>
                <a:spcPct val="120000"/>
              </a:lnSpc>
            </a:pPr>
            <a:r>
              <a:rPr lang="fr-CA" sz="2100" dirty="0">
                <a:latin typeface="Arial" panose="020B0604020202020204" pitchFamily="34" charset="0"/>
                <a:cs typeface="Arial" panose="020B0604020202020204" pitchFamily="34" charset="0"/>
              </a:rPr>
              <a:t>veiller à la mise en œuvre des plans de gestion du changement, de communication et renforcement des compétences pour chacun des programmes;</a:t>
            </a:r>
          </a:p>
          <a:p>
            <a:pPr>
              <a:lnSpc>
                <a:spcPct val="120000"/>
              </a:lnSpc>
            </a:pPr>
            <a:r>
              <a:rPr lang="fr-CA" sz="2100" dirty="0">
                <a:latin typeface="Arial" panose="020B0604020202020204" pitchFamily="34" charset="0"/>
                <a:cs typeface="Arial" panose="020B0604020202020204" pitchFamily="34" charset="0"/>
              </a:rPr>
              <a:t>s’assurer du bon déroulement des travaux, du respect des échéanciers, de la planification des prochaines étapes et de l’atteinte des résultats;</a:t>
            </a:r>
          </a:p>
          <a:p>
            <a:pPr>
              <a:lnSpc>
                <a:spcPct val="120000"/>
              </a:lnSpc>
            </a:pPr>
            <a:r>
              <a:rPr lang="fr-CA" sz="2100" dirty="0">
                <a:latin typeface="Arial" panose="020B0604020202020204" pitchFamily="34" charset="0"/>
                <a:cs typeface="Arial" panose="020B0604020202020204" pitchFamily="34" charset="0"/>
              </a:rPr>
              <a:t>vérifier l’utilisation des ressources allouées;</a:t>
            </a:r>
          </a:p>
          <a:p>
            <a:pPr>
              <a:lnSpc>
                <a:spcPct val="120000"/>
              </a:lnSpc>
            </a:pPr>
            <a:r>
              <a:rPr lang="fr-CA" sz="2100" dirty="0">
                <a:latin typeface="Arial" panose="020B0604020202020204" pitchFamily="34" charset="0"/>
                <a:cs typeface="Arial" panose="020B0604020202020204" pitchFamily="34" charset="0"/>
              </a:rPr>
              <a:t>suivre les progrès selon la planification et effectue l’analyse des écarts;</a:t>
            </a:r>
          </a:p>
          <a:p>
            <a:pPr>
              <a:lnSpc>
                <a:spcPct val="120000"/>
              </a:lnSpc>
            </a:pPr>
            <a:r>
              <a:rPr lang="fr-CA" sz="2100" dirty="0">
                <a:latin typeface="Arial" panose="020B0604020202020204" pitchFamily="34" charset="0"/>
                <a:cs typeface="Arial" panose="020B0604020202020204" pitchFamily="34" charset="0"/>
              </a:rPr>
              <a:t>assurer la participation de chacun des membres du comité de coordination et faciliter la circulation de l’information auprès des différentes parties prenantes;</a:t>
            </a:r>
          </a:p>
          <a:p>
            <a:pPr>
              <a:lnSpc>
                <a:spcPct val="120000"/>
              </a:lnSpc>
            </a:pPr>
            <a:r>
              <a:rPr lang="fr-CA" sz="2100" dirty="0">
                <a:latin typeface="Arial" panose="020B0604020202020204" pitchFamily="34" charset="0"/>
                <a:cs typeface="Arial" panose="020B0604020202020204" pitchFamily="34" charset="0"/>
              </a:rPr>
              <a:t>rendre compte au comité de pilotage de l’avancée et des difficultés éventuellement rencontrées.</a:t>
            </a:r>
          </a:p>
          <a:p>
            <a:endParaRPr lang="fr-CA" sz="2100" dirty="0"/>
          </a:p>
          <a:p>
            <a:pPr lvl="1" algn="r">
              <a:buFont typeface="Wingdings" panose="05000000000000000000" pitchFamily="2" charset="2"/>
              <a:buChar char="q"/>
            </a:pPr>
            <a:endParaRPr lang="fr-CA" sz="1800" dirty="0"/>
          </a:p>
        </p:txBody>
      </p:sp>
    </p:spTree>
    <p:extLst>
      <p:ext uri="{BB962C8B-B14F-4D97-AF65-F5344CB8AC3E}">
        <p14:creationId xmlns:p14="http://schemas.microsoft.com/office/powerpoint/2010/main" val="394791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28</a:t>
            </a:fld>
            <a:endParaRPr lang="fr-FR" altLang="fr-FR" sz="1200">
              <a:solidFill>
                <a:srgbClr val="898989"/>
              </a:solidFill>
            </a:endParaRPr>
          </a:p>
        </p:txBody>
      </p:sp>
      <p:sp>
        <p:nvSpPr>
          <p:cNvPr id="3" name="Rectangle 2">
            <a:extLst>
              <a:ext uri="{FF2B5EF4-FFF2-40B4-BE49-F238E27FC236}">
                <a16:creationId xmlns:a16="http://schemas.microsoft.com/office/drawing/2014/main" id="{3FB3C19C-36F4-3D44-9367-65EA81E136CC}"/>
              </a:ext>
            </a:extLst>
          </p:cNvPr>
          <p:cNvSpPr/>
          <p:nvPr/>
        </p:nvSpPr>
        <p:spPr>
          <a:xfrm>
            <a:off x="1477540" y="457505"/>
            <a:ext cx="8424936" cy="461665"/>
          </a:xfrm>
          <a:prstGeom prst="rect">
            <a:avLst/>
          </a:prstGeom>
        </p:spPr>
        <p:txBody>
          <a:bodyPr wrap="square">
            <a:spAutoFit/>
          </a:bodyPr>
          <a:lstStyle/>
          <a:p>
            <a:pPr marL="0" lvl="1" algn="ctr"/>
            <a:r>
              <a:rPr lang="fr-CA" sz="2400" b="1" dirty="0">
                <a:latin typeface="Arial" panose="020B0604020202020204" pitchFamily="34" charset="0"/>
                <a:cs typeface="Arial" panose="020B0604020202020204" pitchFamily="34" charset="0"/>
              </a:rPr>
              <a:t>Rôles et responsabilités des </a:t>
            </a:r>
            <a:r>
              <a:rPr lang="fr-CA" sz="2400" b="1" dirty="0" err="1">
                <a:latin typeface="Arial" panose="020B0604020202020204" pitchFamily="34" charset="0"/>
                <a:cs typeface="Arial" panose="020B0604020202020204" pitchFamily="34" charset="0"/>
              </a:rPr>
              <a:t>RProg</a:t>
            </a:r>
            <a:endParaRPr lang="fr-CA" sz="2400" b="1" dirty="0">
              <a:latin typeface="Arial" panose="020B0604020202020204" pitchFamily="34" charset="0"/>
              <a:cs typeface="Arial" panose="020B0604020202020204" pitchFamily="34" charset="0"/>
            </a:endParaRPr>
          </a:p>
        </p:txBody>
      </p:sp>
      <p:sp>
        <p:nvSpPr>
          <p:cNvPr id="4" name="Espace réservé du contenu 1">
            <a:extLst>
              <a:ext uri="{FF2B5EF4-FFF2-40B4-BE49-F238E27FC236}">
                <a16:creationId xmlns:a16="http://schemas.microsoft.com/office/drawing/2014/main" id="{7BD6B4A0-1317-CB4A-A6A8-5CC2B12CF527}"/>
              </a:ext>
            </a:extLst>
          </p:cNvPr>
          <p:cNvSpPr txBox="1">
            <a:spLocks/>
          </p:cNvSpPr>
          <p:nvPr/>
        </p:nvSpPr>
        <p:spPr>
          <a:xfrm>
            <a:off x="509200" y="919169"/>
            <a:ext cx="10644575" cy="5220373"/>
          </a:xfrm>
          <a:prstGeom prst="rect">
            <a:avLst/>
          </a:prstGeom>
        </p:spPr>
        <p:txBody>
          <a:bodyPr anchor="t">
            <a:normAutofit fontScale="25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5600" dirty="0"/>
              <a:t> </a:t>
            </a:r>
          </a:p>
          <a:p>
            <a:pPr marL="109728" indent="0">
              <a:lnSpc>
                <a:spcPct val="170000"/>
              </a:lnSpc>
              <a:buFont typeface="Arial" panose="020B0604020202020204" pitchFamily="34" charset="0"/>
              <a:buNone/>
            </a:pPr>
            <a:r>
              <a:rPr lang="fr-CA" sz="5600" dirty="0">
                <a:latin typeface="Arial" panose="020B0604020202020204" pitchFamily="34" charset="0"/>
                <a:cs typeface="Arial" panose="020B0604020202020204" pitchFamily="34" charset="0"/>
              </a:rPr>
              <a:t>Au niveau de chacun des programmes du Ministère, la coordination des activités (incluant la prise en compte des activités de gestion du changement) relève du </a:t>
            </a:r>
            <a:r>
              <a:rPr lang="fr-CA" sz="5600" dirty="0" err="1">
                <a:latin typeface="Arial" panose="020B0604020202020204" pitchFamily="34" charset="0"/>
                <a:cs typeface="Arial" panose="020B0604020202020204" pitchFamily="34" charset="0"/>
              </a:rPr>
              <a:t>RProg</a:t>
            </a:r>
            <a:r>
              <a:rPr lang="fr-CA" sz="5600" dirty="0">
                <a:latin typeface="Arial" panose="020B0604020202020204" pitchFamily="34" charset="0"/>
                <a:cs typeface="Arial" panose="020B0604020202020204" pitchFamily="34" charset="0"/>
              </a:rPr>
              <a:t>. Le </a:t>
            </a:r>
            <a:r>
              <a:rPr lang="fr-CA" sz="5600" dirty="0" err="1">
                <a:latin typeface="Arial" panose="020B0604020202020204" pitchFamily="34" charset="0"/>
                <a:cs typeface="Arial" panose="020B0604020202020204" pitchFamily="34" charset="0"/>
              </a:rPr>
              <a:t>RProg</a:t>
            </a:r>
            <a:r>
              <a:rPr lang="fr-CA" sz="5600" dirty="0">
                <a:latin typeface="Arial" panose="020B0604020202020204" pitchFamily="34" charset="0"/>
                <a:cs typeface="Arial" panose="020B0604020202020204" pitchFamily="34" charset="0"/>
              </a:rPr>
              <a:t> rend compte régulièrement de la situation au Coordonnateur de programmes. Ses responsabilités dans la prise en compte de la gestion du changement sont les suivantes:</a:t>
            </a:r>
          </a:p>
          <a:p>
            <a:r>
              <a:rPr lang="fr-CA" sz="5600" dirty="0">
                <a:latin typeface="Arial" panose="020B0604020202020204" pitchFamily="34" charset="0"/>
                <a:cs typeface="Arial" panose="020B0604020202020204" pitchFamily="34" charset="0"/>
              </a:rPr>
              <a:t>participer à l’analyse des impacts humains et organisationnels du changement au niveau de leur programme;</a:t>
            </a:r>
          </a:p>
          <a:p>
            <a:r>
              <a:rPr lang="fr-CA" sz="5600" dirty="0">
                <a:latin typeface="Arial" panose="020B0604020202020204" pitchFamily="34" charset="0"/>
                <a:cs typeface="Arial" panose="020B0604020202020204" pitchFamily="34" charset="0"/>
              </a:rPr>
              <a:t>évaluer les compétences du personnel de son équipe et mettre en place les mesures correctrices; </a:t>
            </a:r>
          </a:p>
          <a:p>
            <a:r>
              <a:rPr lang="fr-CA" sz="5600" dirty="0">
                <a:latin typeface="Arial" panose="020B0604020202020204" pitchFamily="34" charset="0"/>
                <a:cs typeface="Arial" panose="020B0604020202020204" pitchFamily="34" charset="0"/>
              </a:rPr>
              <a:t>communiquer la vision du programme;</a:t>
            </a:r>
          </a:p>
          <a:p>
            <a:r>
              <a:rPr lang="fr-CA" sz="5600" dirty="0">
                <a:latin typeface="Arial" panose="020B0604020202020204" pitchFamily="34" charset="0"/>
                <a:cs typeface="Arial" panose="020B0604020202020204" pitchFamily="34" charset="0"/>
              </a:rPr>
              <a:t>informer le personnel par une communication régulière, une écoute attentive de leur feed-back et la prise de décision dès que nécessaire; </a:t>
            </a:r>
          </a:p>
          <a:p>
            <a:r>
              <a:rPr lang="fr-CA" sz="5600" dirty="0">
                <a:latin typeface="Arial" panose="020B0604020202020204" pitchFamily="34" charset="0"/>
                <a:cs typeface="Arial" panose="020B0604020202020204" pitchFamily="34" charset="0"/>
              </a:rPr>
              <a:t>travailler avec la cellule Communication pour donner les grandes orientations et les messages clés pour la communication et mettre en œuvre le plan de communication;</a:t>
            </a:r>
          </a:p>
          <a:p>
            <a:r>
              <a:rPr lang="fr-CA" sz="5600" dirty="0">
                <a:latin typeface="Arial" panose="020B0604020202020204" pitchFamily="34" charset="0"/>
                <a:cs typeface="Arial" panose="020B0604020202020204" pitchFamily="34" charset="0"/>
              </a:rPr>
              <a:t>favoriser la participation de chacun des membres de son groupe de travail et faciliter la circulation de l’information auprès des différentes parties prenantes;</a:t>
            </a:r>
          </a:p>
          <a:p>
            <a:r>
              <a:rPr lang="fr-CA" sz="5600" dirty="0">
                <a:latin typeface="Arial" panose="020B0604020202020204" pitchFamily="34" charset="0"/>
                <a:cs typeface="Arial" panose="020B0604020202020204" pitchFamily="34" charset="0"/>
              </a:rPr>
              <a:t>s’assurer du bon déroulement des interventions du Plan de gestion du changement, du respect des échéanciers, de la planification des prochaines étapes et de l’atteinte des résultats;</a:t>
            </a:r>
          </a:p>
          <a:p>
            <a:r>
              <a:rPr lang="fr-CA" sz="5600" dirty="0">
                <a:latin typeface="Arial" panose="020B0604020202020204" pitchFamily="34" charset="0"/>
                <a:cs typeface="Arial" panose="020B0604020202020204" pitchFamily="34" charset="0"/>
              </a:rPr>
              <a:t>identifier les causes de résistance et mobiliser/motiver le personnel;</a:t>
            </a:r>
          </a:p>
          <a:p>
            <a:r>
              <a:rPr lang="fr-CA" sz="5600" dirty="0">
                <a:latin typeface="Arial" panose="020B0604020202020204" pitchFamily="34" charset="0"/>
                <a:cs typeface="Arial" panose="020B0604020202020204" pitchFamily="34" charset="0"/>
              </a:rPr>
              <a:t>suivre les progrès selon la planification et analyser les écarts;</a:t>
            </a:r>
          </a:p>
          <a:p>
            <a:r>
              <a:rPr lang="fr-CA" sz="5600" dirty="0">
                <a:latin typeface="Arial" panose="020B0604020202020204" pitchFamily="34" charset="0"/>
                <a:cs typeface="Arial" panose="020B0604020202020204" pitchFamily="34" charset="0"/>
              </a:rPr>
              <a:t>participer aux réunions de suivi de la progression du changement.</a:t>
            </a:r>
          </a:p>
          <a:p>
            <a:pPr marL="109728" indent="0">
              <a:buFont typeface="Arial" panose="020B0604020202020204" pitchFamily="34" charset="0"/>
              <a:buNone/>
            </a:pPr>
            <a:endParaRPr lang="fr-CA" dirty="0"/>
          </a:p>
        </p:txBody>
      </p:sp>
    </p:spTree>
    <p:extLst>
      <p:ext uri="{BB962C8B-B14F-4D97-AF65-F5344CB8AC3E}">
        <p14:creationId xmlns:p14="http://schemas.microsoft.com/office/powerpoint/2010/main" val="76012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29</a:t>
            </a:fld>
            <a:endParaRPr lang="fr-FR" altLang="fr-FR" sz="1200">
              <a:solidFill>
                <a:srgbClr val="898989"/>
              </a:solidFill>
            </a:endParaRPr>
          </a:p>
        </p:txBody>
      </p:sp>
      <p:sp>
        <p:nvSpPr>
          <p:cNvPr id="3" name="Espace réservé du contenu 1">
            <a:extLst>
              <a:ext uri="{FF2B5EF4-FFF2-40B4-BE49-F238E27FC236}">
                <a16:creationId xmlns:a16="http://schemas.microsoft.com/office/drawing/2014/main" id="{6490D2A5-A077-7E41-95E2-4DE7904E5473}"/>
              </a:ext>
            </a:extLst>
          </p:cNvPr>
          <p:cNvSpPr txBox="1">
            <a:spLocks/>
          </p:cNvSpPr>
          <p:nvPr/>
        </p:nvSpPr>
        <p:spPr>
          <a:xfrm>
            <a:off x="611559" y="1772816"/>
            <a:ext cx="10542215" cy="3417370"/>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lnSpc>
                <a:spcPct val="100000"/>
              </a:lnSpc>
              <a:buFont typeface="Arial" panose="020B0604020202020204" pitchFamily="34" charset="0"/>
              <a:buNone/>
            </a:pPr>
            <a:r>
              <a:rPr lang="fr-CA" sz="1800" dirty="0">
                <a:latin typeface="Arial" panose="020B0604020202020204" pitchFamily="34" charset="0"/>
                <a:cs typeface="Arial" panose="020B0604020202020204" pitchFamily="34" charset="0"/>
              </a:rPr>
              <a:t>Les compétences des </a:t>
            </a:r>
            <a:r>
              <a:rPr lang="fr-CA" sz="1800" dirty="0" err="1">
                <a:latin typeface="Arial" panose="020B0604020202020204" pitchFamily="34" charset="0"/>
                <a:cs typeface="Arial" panose="020B0604020202020204" pitchFamily="34" charset="0"/>
              </a:rPr>
              <a:t>RProg</a:t>
            </a:r>
            <a:r>
              <a:rPr lang="fr-CA" sz="1800" dirty="0">
                <a:latin typeface="Arial" panose="020B0604020202020204" pitchFamily="34" charset="0"/>
                <a:cs typeface="Arial" panose="020B0604020202020204" pitchFamily="34" charset="0"/>
              </a:rPr>
              <a:t> seront renforcées lorsque nécessaire, afin qu’ils aient en main les atouts nécessaires pour relever les défis. Ils devraient être renforcés rapidement sur des thèmes spécifiques liés à la gestion du changement et aux communications. Ils recevront des documents de support et le matériel de référence pour maîtriser le changement.</a:t>
            </a:r>
          </a:p>
          <a:p>
            <a:pPr marL="109728" indent="0">
              <a:buFont typeface="Arial" panose="020B0604020202020204" pitchFamily="34" charset="0"/>
              <a:buNone/>
            </a:pPr>
            <a:endParaRPr lang="fr-CA" dirty="0"/>
          </a:p>
        </p:txBody>
      </p:sp>
      <p:sp>
        <p:nvSpPr>
          <p:cNvPr id="4" name="Rectangle 3">
            <a:extLst>
              <a:ext uri="{FF2B5EF4-FFF2-40B4-BE49-F238E27FC236}">
                <a16:creationId xmlns:a16="http://schemas.microsoft.com/office/drawing/2014/main" id="{6EFE0F6B-43E6-F946-BE40-F6ABB1479A31}"/>
              </a:ext>
            </a:extLst>
          </p:cNvPr>
          <p:cNvSpPr/>
          <p:nvPr/>
        </p:nvSpPr>
        <p:spPr>
          <a:xfrm>
            <a:off x="1541935" y="608148"/>
            <a:ext cx="8424936" cy="461665"/>
          </a:xfrm>
          <a:prstGeom prst="rect">
            <a:avLst/>
          </a:prstGeom>
        </p:spPr>
        <p:txBody>
          <a:bodyPr wrap="square">
            <a:spAutoFit/>
          </a:bodyPr>
          <a:lstStyle/>
          <a:p>
            <a:pPr marL="0" lvl="1" algn="ctr"/>
            <a:r>
              <a:rPr lang="fr-CA" sz="2400" dirty="0">
                <a:latin typeface="Arial" panose="020B0604020202020204" pitchFamily="34" charset="0"/>
                <a:cs typeface="Arial" panose="020B0604020202020204" pitchFamily="34" charset="0"/>
              </a:rPr>
              <a:t>Renforcement des </a:t>
            </a:r>
            <a:r>
              <a:rPr lang="fr-CA" sz="2400" dirty="0" err="1">
                <a:latin typeface="Arial" panose="020B0604020202020204" pitchFamily="34" charset="0"/>
                <a:cs typeface="Arial" panose="020B0604020202020204" pitchFamily="34" charset="0"/>
              </a:rPr>
              <a:t>Rprog</a:t>
            </a:r>
            <a:r>
              <a:rPr lang="fr-CA" sz="2400" dirty="0">
                <a:latin typeface="Arial" panose="020B0604020202020204" pitchFamily="34" charset="0"/>
                <a:cs typeface="Arial" panose="020B0604020202020204" pitchFamily="34" charset="0"/>
              </a:rPr>
              <a:t> pour réussir le changement</a:t>
            </a:r>
          </a:p>
        </p:txBody>
      </p:sp>
    </p:spTree>
    <p:extLst>
      <p:ext uri="{BB962C8B-B14F-4D97-AF65-F5344CB8AC3E}">
        <p14:creationId xmlns:p14="http://schemas.microsoft.com/office/powerpoint/2010/main" val="337652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numéro de diapositive 3">
            <a:extLst>
              <a:ext uri="{FF2B5EF4-FFF2-40B4-BE49-F238E27FC236}">
                <a16:creationId xmlns:a16="http://schemas.microsoft.com/office/drawing/2014/main" id="{7E371973-A2BF-4824-A591-A44BE8C53FE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B831264-00A1-4DC2-AD53-7D8AD4372D04}" type="slidenum">
              <a:rPr lang="fr-FR" altLang="fr-FR" sz="1800" smtClean="0">
                <a:solidFill>
                  <a:srgbClr val="000000"/>
                </a:solidFill>
              </a:rPr>
              <a:pPr fontAlgn="base">
                <a:lnSpc>
                  <a:spcPct val="100000"/>
                </a:lnSpc>
                <a:spcBef>
                  <a:spcPct val="0"/>
                </a:spcBef>
                <a:spcAft>
                  <a:spcPct val="0"/>
                </a:spcAft>
                <a:buFontTx/>
                <a:buNone/>
              </a:pPr>
              <a:t>3</a:t>
            </a:fld>
            <a:endParaRPr lang="fr-FR" altLang="fr-FR" sz="1800">
              <a:solidFill>
                <a:srgbClr val="000000"/>
              </a:solidFill>
            </a:endParaRPr>
          </a:p>
        </p:txBody>
      </p:sp>
      <p:sp>
        <p:nvSpPr>
          <p:cNvPr id="7" name="Rectangle 2">
            <a:extLst>
              <a:ext uri="{FF2B5EF4-FFF2-40B4-BE49-F238E27FC236}">
                <a16:creationId xmlns:a16="http://schemas.microsoft.com/office/drawing/2014/main" id="{79C3542D-B9A1-4C97-BDFD-94769A104357}"/>
              </a:ext>
            </a:extLst>
          </p:cNvPr>
          <p:cNvSpPr txBox="1">
            <a:spLocks noChangeArrowheads="1"/>
          </p:cNvSpPr>
          <p:nvPr/>
        </p:nvSpPr>
        <p:spPr bwMode="auto">
          <a:xfrm>
            <a:off x="1495425" y="212725"/>
            <a:ext cx="8496300" cy="792163"/>
          </a:xfrm>
          <a:prstGeom prst="rect">
            <a:avLst/>
          </a:prstGeom>
          <a:noFill/>
          <a:ln/>
        </p:spPr>
        <p:txBody>
          <a:bodyPr>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spcAft>
                <a:spcPts val="0"/>
              </a:spcAft>
              <a:defRPr/>
            </a:pPr>
            <a:endParaRPr lang="en-US" sz="3600" b="1" dirty="0">
              <a:latin typeface="Comic Sans MS" pitchFamily="66" charset="0"/>
            </a:endParaRPr>
          </a:p>
        </p:txBody>
      </p:sp>
      <p:sp>
        <p:nvSpPr>
          <p:cNvPr id="21" name="Rounded Rectangle 16">
            <a:extLst>
              <a:ext uri="{FF2B5EF4-FFF2-40B4-BE49-F238E27FC236}">
                <a16:creationId xmlns:a16="http://schemas.microsoft.com/office/drawing/2014/main" id="{E931B8FA-F60C-4F90-B89D-85D3315FEE6C}"/>
              </a:ext>
            </a:extLst>
          </p:cNvPr>
          <p:cNvSpPr/>
          <p:nvPr/>
        </p:nvSpPr>
        <p:spPr>
          <a:xfrm>
            <a:off x="1199333" y="2050940"/>
            <a:ext cx="8491538" cy="1263650"/>
          </a:xfrm>
          <a:prstGeom prst="roundRect">
            <a:avLst/>
          </a:prstGeom>
          <a:solidFill>
            <a:schemeClr val="accent6">
              <a:lumMod val="20000"/>
              <a:lumOff val="80000"/>
            </a:schemeClr>
          </a:solidFill>
          <a:ln w="28575">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fr-BE" sz="2400" b="1" dirty="0">
                <a:solidFill>
                  <a:srgbClr val="00B050"/>
                </a:solidFill>
                <a:latin typeface="Comic Sans MS" pitchFamily="66" charset="0"/>
              </a:rPr>
              <a:t>Ordre du jour de l’atelier</a:t>
            </a:r>
            <a:endParaRPr lang="en-US" sz="2400" b="1" dirty="0">
              <a:solidFill>
                <a:srgbClr val="00B050"/>
              </a:solidFill>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30</a:t>
            </a:fld>
            <a:endParaRPr lang="fr-FR" altLang="fr-FR" sz="1200">
              <a:solidFill>
                <a:srgbClr val="898989"/>
              </a:solidFill>
            </a:endParaRPr>
          </a:p>
        </p:txBody>
      </p:sp>
      <p:sp>
        <p:nvSpPr>
          <p:cNvPr id="3" name="Rectangle 2">
            <a:extLst>
              <a:ext uri="{FF2B5EF4-FFF2-40B4-BE49-F238E27FC236}">
                <a16:creationId xmlns:a16="http://schemas.microsoft.com/office/drawing/2014/main" id="{0F0E5AC7-ECE6-5947-BDC4-D8B4C7B0F921}"/>
              </a:ext>
            </a:extLst>
          </p:cNvPr>
          <p:cNvSpPr/>
          <p:nvPr/>
        </p:nvSpPr>
        <p:spPr>
          <a:xfrm>
            <a:off x="611559" y="608148"/>
            <a:ext cx="10030315" cy="461665"/>
          </a:xfrm>
          <a:prstGeom prst="rect">
            <a:avLst/>
          </a:prstGeom>
        </p:spPr>
        <p:txBody>
          <a:bodyPr wrap="square">
            <a:spAutoFit/>
          </a:bodyPr>
          <a:lstStyle/>
          <a:p>
            <a:pPr marL="0" lvl="1" algn="ctr"/>
            <a:r>
              <a:rPr lang="fr-CA" sz="2400" b="1" dirty="0">
                <a:latin typeface="Arial" panose="020B0604020202020204" pitchFamily="34" charset="0"/>
                <a:cs typeface="Arial" panose="020B0604020202020204" pitchFamily="34" charset="0"/>
              </a:rPr>
              <a:t>Rôles et responsabilités de l’équipe de gestion du changement</a:t>
            </a:r>
          </a:p>
        </p:txBody>
      </p:sp>
      <p:sp>
        <p:nvSpPr>
          <p:cNvPr id="4" name="Espace réservé du contenu 1">
            <a:extLst>
              <a:ext uri="{FF2B5EF4-FFF2-40B4-BE49-F238E27FC236}">
                <a16:creationId xmlns:a16="http://schemas.microsoft.com/office/drawing/2014/main" id="{1B5616A4-89E9-6542-8B8D-CAB59908B548}"/>
              </a:ext>
            </a:extLst>
          </p:cNvPr>
          <p:cNvSpPr txBox="1">
            <a:spLocks/>
          </p:cNvSpPr>
          <p:nvPr/>
        </p:nvSpPr>
        <p:spPr>
          <a:xfrm>
            <a:off x="611559" y="1700808"/>
            <a:ext cx="10374119" cy="4680520"/>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2300" dirty="0"/>
              <a:t> </a:t>
            </a:r>
            <a:endParaRPr lang="fr-CA" sz="1800" dirty="0"/>
          </a:p>
          <a:p>
            <a:r>
              <a:rPr lang="fr-FR" sz="1800" dirty="0">
                <a:latin typeface="Arial" panose="020B0604020202020204" pitchFamily="34" charset="0"/>
                <a:cs typeface="Arial" panose="020B0604020202020204" pitchFamily="34" charset="0"/>
              </a:rPr>
              <a:t>L’équipe de gestion du changement est l’instance opérationnelle de la gestion du changement au Ministère. Elle doit s’assurer de bien préparer le changement (étape 1), coordonner les activités pour le mettre en œuvre (étape 2), et en mesurer le degré d’appropriation par les agents (étape 3). </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L’équipe comprend le point focal au niveau central et des agents de changement dans les unités opérationnelles dites de support (formation, communication, GRH, informatique, CEP, Genre), mais aussi au niveau déconcentré, là où des activités liées à la réforme sont réalisées. Ceci permettra d’assurer de façon ascendante et descendante et latérale la circulation de l’information, le renforcement des compétences et l’accompagnement des décideurs et des techniciens de la réforme.</a:t>
            </a:r>
            <a:endParaRPr lang="fr-CA" sz="1800" dirty="0">
              <a:latin typeface="Arial" panose="020B0604020202020204" pitchFamily="34" charset="0"/>
              <a:cs typeface="Arial" panose="020B0604020202020204" pitchFamily="34" charset="0"/>
            </a:endParaRPr>
          </a:p>
          <a:p>
            <a:pPr marL="109728" indent="0">
              <a:buFont typeface="Arial" panose="020B0604020202020204" pitchFamily="34" charset="0"/>
              <a:buNone/>
            </a:pPr>
            <a:endParaRPr lang="fr-CA" dirty="0"/>
          </a:p>
        </p:txBody>
      </p:sp>
    </p:spTree>
    <p:extLst>
      <p:ext uri="{BB962C8B-B14F-4D97-AF65-F5344CB8AC3E}">
        <p14:creationId xmlns:p14="http://schemas.microsoft.com/office/powerpoint/2010/main" val="410924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Espace réservé du numéro de diapositive 2">
            <a:extLst>
              <a:ext uri="{FF2B5EF4-FFF2-40B4-BE49-F238E27FC236}">
                <a16:creationId xmlns:a16="http://schemas.microsoft.com/office/drawing/2014/main" id="{EBC0608C-F11D-41B6-9BA1-ADA9FFC6CC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A6323119-4D8C-451E-B5CA-0A917682827F}" type="slidenum">
              <a:rPr lang="fr-FR" altLang="fr-FR" sz="1200" smtClean="0">
                <a:solidFill>
                  <a:srgbClr val="898989"/>
                </a:solidFill>
              </a:rPr>
              <a:pPr algn="r" fontAlgn="base">
                <a:lnSpc>
                  <a:spcPct val="100000"/>
                </a:lnSpc>
                <a:spcBef>
                  <a:spcPct val="0"/>
                </a:spcBef>
                <a:spcAft>
                  <a:spcPct val="0"/>
                </a:spcAft>
                <a:buFontTx/>
                <a:buNone/>
              </a:pPr>
              <a:t>31</a:t>
            </a:fld>
            <a:endParaRPr lang="fr-FR" altLang="fr-FR" sz="1200">
              <a:solidFill>
                <a:srgbClr val="898989"/>
              </a:solidFill>
            </a:endParaRPr>
          </a:p>
        </p:txBody>
      </p:sp>
      <p:sp>
        <p:nvSpPr>
          <p:cNvPr id="3" name="Rectangle 2">
            <a:extLst>
              <a:ext uri="{FF2B5EF4-FFF2-40B4-BE49-F238E27FC236}">
                <a16:creationId xmlns:a16="http://schemas.microsoft.com/office/drawing/2014/main" id="{C0DB9FD9-3208-C344-81FA-D178E42A1BDA}"/>
              </a:ext>
            </a:extLst>
          </p:cNvPr>
          <p:cNvSpPr/>
          <p:nvPr/>
        </p:nvSpPr>
        <p:spPr>
          <a:xfrm>
            <a:off x="1883532" y="398935"/>
            <a:ext cx="8424936" cy="830997"/>
          </a:xfrm>
          <a:prstGeom prst="rect">
            <a:avLst/>
          </a:prstGeom>
        </p:spPr>
        <p:txBody>
          <a:bodyPr wrap="square">
            <a:spAutoFit/>
          </a:bodyPr>
          <a:lstStyle/>
          <a:p>
            <a:pPr marL="0" lvl="1" algn="ctr"/>
            <a:r>
              <a:rPr lang="fr-CA" sz="2400" dirty="0">
                <a:latin typeface="Arial" panose="020B0604020202020204" pitchFamily="34" charset="0"/>
                <a:cs typeface="Arial" panose="020B0604020202020204" pitchFamily="34" charset="0"/>
              </a:rPr>
              <a:t>Rôles et responsabilités des points focaux (central et déconcentré) (1/2)</a:t>
            </a:r>
          </a:p>
        </p:txBody>
      </p:sp>
      <p:sp>
        <p:nvSpPr>
          <p:cNvPr id="4" name="Espace réservé du contenu 1">
            <a:extLst>
              <a:ext uri="{FF2B5EF4-FFF2-40B4-BE49-F238E27FC236}">
                <a16:creationId xmlns:a16="http://schemas.microsoft.com/office/drawing/2014/main" id="{46755FE8-3656-E249-B0A8-6F3AA117802E}"/>
              </a:ext>
            </a:extLst>
          </p:cNvPr>
          <p:cNvSpPr txBox="1">
            <a:spLocks/>
          </p:cNvSpPr>
          <p:nvPr/>
        </p:nvSpPr>
        <p:spPr>
          <a:xfrm>
            <a:off x="611560" y="1542176"/>
            <a:ext cx="10335482" cy="4085892"/>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FR" sz="1700" dirty="0">
                <a:latin typeface="Arial" panose="020B0604020202020204" pitchFamily="34" charset="0"/>
                <a:cs typeface="Arial" panose="020B0604020202020204" pitchFamily="34" charset="0"/>
              </a:rPr>
              <a:t>En collaboration avec les représentants des directions réunis au sein de l’équipe de gestion du changement, le point focal Gestion du changement assume les responsabilités suivantes :</a:t>
            </a:r>
            <a:endParaRPr lang="fr-CA" sz="1700" dirty="0">
              <a:latin typeface="Arial" panose="020B0604020202020204" pitchFamily="34" charset="0"/>
              <a:cs typeface="Arial" panose="020B0604020202020204" pitchFamily="34" charset="0"/>
            </a:endParaRPr>
          </a:p>
          <a:p>
            <a:r>
              <a:rPr lang="fr-CA" sz="1700" dirty="0">
                <a:latin typeface="Arial" panose="020B0604020202020204" pitchFamily="34" charset="0"/>
                <a:cs typeface="Arial" panose="020B0604020202020204" pitchFamily="34" charset="0"/>
              </a:rPr>
              <a:t>élaborer la stratégie et le plan détaillé des axes d’intervention de conduite du changement;</a:t>
            </a:r>
          </a:p>
          <a:p>
            <a:r>
              <a:rPr lang="fr-CA" sz="1700" dirty="0">
                <a:latin typeface="Arial" panose="020B0604020202020204" pitchFamily="34" charset="0"/>
                <a:cs typeface="Arial" panose="020B0604020202020204" pitchFamily="34" charset="0"/>
              </a:rPr>
              <a:t>travailler en équipe avec les structures de support, selon les besoins;</a:t>
            </a:r>
          </a:p>
          <a:p>
            <a:r>
              <a:rPr lang="fr-CA" sz="1700" dirty="0">
                <a:latin typeface="Arial" panose="020B0604020202020204" pitchFamily="34" charset="0"/>
                <a:cs typeface="Arial" panose="020B0604020202020204" pitchFamily="34" charset="0"/>
              </a:rPr>
              <a:t>appuyer le </a:t>
            </a:r>
            <a:r>
              <a:rPr lang="fr-CA" sz="1700" dirty="0" err="1">
                <a:latin typeface="Arial" panose="020B0604020202020204" pitchFamily="34" charset="0"/>
                <a:cs typeface="Arial" panose="020B0604020202020204" pitchFamily="34" charset="0"/>
              </a:rPr>
              <a:t>RProg</a:t>
            </a:r>
            <a:r>
              <a:rPr lang="fr-CA" sz="1700" dirty="0">
                <a:latin typeface="Arial" panose="020B0604020202020204" pitchFamily="34" charset="0"/>
                <a:cs typeface="Arial" panose="020B0604020202020204" pitchFamily="34" charset="0"/>
              </a:rPr>
              <a:t> dans la coordination des activités devant faciliter la mise en œuvre du programme;</a:t>
            </a:r>
          </a:p>
          <a:p>
            <a:r>
              <a:rPr lang="fr-CA" sz="1700" dirty="0">
                <a:latin typeface="Arial" panose="020B0604020202020204" pitchFamily="34" charset="0"/>
                <a:cs typeface="Arial" panose="020B0604020202020204" pitchFamily="34" charset="0"/>
              </a:rPr>
              <a:t>participer aux réunions des groupes de travail Programme, au même titre que les responsables des unités de support (formation, communication, processus, informatique, GRH, CEP-SE);</a:t>
            </a:r>
          </a:p>
          <a:p>
            <a:r>
              <a:rPr lang="fr-CA" sz="1700" dirty="0">
                <a:latin typeface="Arial" panose="020B0604020202020204" pitchFamily="34" charset="0"/>
                <a:cs typeface="Arial" panose="020B0604020202020204" pitchFamily="34" charset="0"/>
              </a:rPr>
              <a:t>appuyer le </a:t>
            </a:r>
            <a:r>
              <a:rPr lang="fr-CA" sz="1700" dirty="0" err="1">
                <a:latin typeface="Arial" panose="020B0604020202020204" pitchFamily="34" charset="0"/>
                <a:cs typeface="Arial" panose="020B0604020202020204" pitchFamily="34" charset="0"/>
              </a:rPr>
              <a:t>RProg</a:t>
            </a:r>
            <a:r>
              <a:rPr lang="fr-CA" sz="1700" dirty="0">
                <a:latin typeface="Arial" panose="020B0604020202020204" pitchFamily="34" charset="0"/>
                <a:cs typeface="Arial" panose="020B0604020202020204" pitchFamily="34" charset="0"/>
              </a:rPr>
              <a:t> dans le suivi de l‘appropriation du changement et l’assister dans la résolution des résistances;</a:t>
            </a:r>
          </a:p>
          <a:p>
            <a:r>
              <a:rPr lang="fr-CA" sz="1700" dirty="0">
                <a:latin typeface="Arial" panose="020B0604020202020204" pitchFamily="34" charset="0"/>
                <a:cs typeface="Arial" panose="020B0604020202020204" pitchFamily="34" charset="0"/>
              </a:rPr>
              <a:t>produire des </a:t>
            </a:r>
            <a:r>
              <a:rPr lang="fr-FR" sz="1700" dirty="0">
                <a:latin typeface="Arial" panose="020B0604020202020204" pitchFamily="34" charset="0"/>
                <a:cs typeface="Arial" panose="020B0604020202020204" pitchFamily="34" charset="0"/>
              </a:rPr>
              <a:t>rapports </a:t>
            </a:r>
            <a:r>
              <a:rPr lang="fr-CA" sz="1700" dirty="0">
                <a:latin typeface="Arial" panose="020B0604020202020204" pitchFamily="34" charset="0"/>
                <a:cs typeface="Arial" panose="020B0604020202020204" pitchFamily="34" charset="0"/>
              </a:rPr>
              <a:t>périodiques d’avancement. </a:t>
            </a:r>
          </a:p>
        </p:txBody>
      </p:sp>
    </p:spTree>
    <p:extLst>
      <p:ext uri="{BB962C8B-B14F-4D97-AF65-F5344CB8AC3E}">
        <p14:creationId xmlns:p14="http://schemas.microsoft.com/office/powerpoint/2010/main" val="425444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13919BA-D5EB-E34D-958C-41CA031BA0C7}"/>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71ED716A-3EFC-2949-8E9D-17A96556CC5B}"/>
              </a:ext>
            </a:extLst>
          </p:cNvPr>
          <p:cNvSpPr>
            <a:spLocks noGrp="1"/>
          </p:cNvSpPr>
          <p:nvPr>
            <p:ph type="sldNum" sz="quarter" idx="11"/>
          </p:nvPr>
        </p:nvSpPr>
        <p:spPr/>
        <p:txBody>
          <a:bodyPr/>
          <a:lstStyle/>
          <a:p>
            <a:pPr>
              <a:defRPr/>
            </a:pPr>
            <a:fld id="{A9B9E11D-E96E-434C-8083-A49BC675742A}" type="slidenum">
              <a:rPr lang="fr-FR" smtClean="0"/>
              <a:pPr>
                <a:defRPr/>
              </a:pPr>
              <a:t>32</a:t>
            </a:fld>
            <a:endParaRPr lang="fr-FR"/>
          </a:p>
        </p:txBody>
      </p:sp>
      <p:sp>
        <p:nvSpPr>
          <p:cNvPr id="5" name="Espace réservé du contenu 1">
            <a:extLst>
              <a:ext uri="{FF2B5EF4-FFF2-40B4-BE49-F238E27FC236}">
                <a16:creationId xmlns:a16="http://schemas.microsoft.com/office/drawing/2014/main" id="{C8F76E31-EDE4-574E-B1E7-F61ABF2D6F60}"/>
              </a:ext>
            </a:extLst>
          </p:cNvPr>
          <p:cNvSpPr txBox="1">
            <a:spLocks/>
          </p:cNvSpPr>
          <p:nvPr/>
        </p:nvSpPr>
        <p:spPr>
          <a:xfrm>
            <a:off x="624439" y="1207325"/>
            <a:ext cx="10425634" cy="4675031"/>
          </a:xfrm>
          <a:prstGeom prst="rect">
            <a:avLst/>
          </a:prstGeom>
        </p:spPr>
        <p:txBody>
          <a:bodyPr anchor="t">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FR" sz="1400" dirty="0">
                <a:latin typeface="Arial" panose="020B0604020202020204" pitchFamily="34" charset="0"/>
                <a:cs typeface="Arial" panose="020B0604020202020204" pitchFamily="34" charset="0"/>
              </a:rPr>
              <a:t>De manière spécifique, le point focal Gestion du changement assumera les tâches suivantes : </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en collaboration avec les services techniques, analyser l’impact des changements sur tous les processus, structures et groupes cibles, et en faire rapport aux groupes de travail Programme;</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identifier les risques organisationnels et humains qui pourraient nuire à la réussite des Programmes;</a:t>
            </a:r>
            <a:endParaRPr lang="fr-CA" sz="1400" dirty="0">
              <a:latin typeface="Arial" panose="020B0604020202020204" pitchFamily="34" charset="0"/>
              <a:cs typeface="Arial" panose="020B0604020202020204" pitchFamily="34" charset="0"/>
            </a:endParaRPr>
          </a:p>
          <a:p>
            <a:r>
              <a:rPr lang="fr-CA" sz="1400" dirty="0">
                <a:latin typeface="Arial" panose="020B0604020202020204" pitchFamily="34" charset="0"/>
                <a:cs typeface="Arial" panose="020B0604020202020204" pitchFamily="34" charset="0"/>
              </a:rPr>
              <a:t>développer et faciliter la mise en œuvre des plans de mitigation des risques (plans de gestion des résistances);</a:t>
            </a:r>
          </a:p>
          <a:p>
            <a:r>
              <a:rPr lang="fr-FR" sz="1400" dirty="0">
                <a:latin typeface="Arial" panose="020B0604020202020204" pitchFamily="34" charset="0"/>
                <a:cs typeface="Arial" panose="020B0604020202020204" pitchFamily="34" charset="0"/>
              </a:rPr>
              <a:t>participer à la préparation des outils méthodologiques requis pour réaliser les études, diagnostics, sondages et activités de suivi-évaluation du changement à l’interne;</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élaborer les plans de gestion du changement, et contribuer à la préparation des plans de communication et de formation en concordance avec le calendrier ministériel; </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informer le SG pour que celui-ci agisse comme catalyseur auprès des </a:t>
            </a:r>
            <a:r>
              <a:rPr lang="fr-FR" sz="1400" dirty="0" err="1">
                <a:latin typeface="Arial" panose="020B0604020202020204" pitchFamily="34" charset="0"/>
                <a:cs typeface="Arial" panose="020B0604020202020204" pitchFamily="34" charset="0"/>
              </a:rPr>
              <a:t>RProg</a:t>
            </a:r>
            <a:r>
              <a:rPr lang="fr-FR" sz="1400" dirty="0">
                <a:latin typeface="Arial" panose="020B0604020202020204" pitchFamily="34" charset="0"/>
                <a:cs typeface="Arial" panose="020B0604020202020204" pitchFamily="34" charset="0"/>
              </a:rPr>
              <a:t> et responsables des structures de support afin que les activités de gestion du changement soient mises en œuvre tel que prévu dans le plan de gestion du changement; </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collaborer avec les services de communication, de formation, de gestion des ressources humaines et d’informatique, ou autres services impliqués (soutien au changement);</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appuyer les différents programmes et projets en matière de gestion du changement, et veiller à ce que soient mis à disposition les outils en matière de gestion de changement ;</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assurer l’adaptation et l’application des meilleures pratiques en matière de gestion du changement;</a:t>
            </a:r>
            <a:endParaRPr lang="fr-CA"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analyser les rapports périodiques d’avancement, rédiger un rapport synthèse pour soumission au comité technique;</a:t>
            </a:r>
            <a:endParaRPr lang="fr-CA" sz="1400" dirty="0">
              <a:latin typeface="Arial" panose="020B0604020202020204" pitchFamily="34" charset="0"/>
              <a:cs typeface="Arial" panose="020B0604020202020204" pitchFamily="34" charset="0"/>
            </a:endParaRPr>
          </a:p>
          <a:p>
            <a:r>
              <a:rPr lang="fr-CA" sz="1400" dirty="0">
                <a:latin typeface="Arial" panose="020B0604020202020204" pitchFamily="34" charset="0"/>
                <a:cs typeface="Arial" panose="020B0604020202020204" pitchFamily="34" charset="0"/>
              </a:rPr>
              <a:t>fournir au </a:t>
            </a:r>
            <a:r>
              <a:rPr lang="fr-CA" sz="1400" dirty="0" err="1">
                <a:latin typeface="Arial" panose="020B0604020202020204" pitchFamily="34" charset="0"/>
                <a:cs typeface="Arial" panose="020B0604020202020204" pitchFamily="34" charset="0"/>
              </a:rPr>
              <a:t>RProg</a:t>
            </a:r>
            <a:r>
              <a:rPr lang="fr-CA" sz="1400" dirty="0">
                <a:latin typeface="Arial" panose="020B0604020202020204" pitchFamily="34" charset="0"/>
                <a:cs typeface="Arial" panose="020B0604020202020204" pitchFamily="34" charset="0"/>
              </a:rPr>
              <a:t> les informations sur les avancées et les réussites en matière de gestion du changement.</a:t>
            </a:r>
          </a:p>
        </p:txBody>
      </p:sp>
      <p:sp>
        <p:nvSpPr>
          <p:cNvPr id="6" name="Rectangle 5">
            <a:extLst>
              <a:ext uri="{FF2B5EF4-FFF2-40B4-BE49-F238E27FC236}">
                <a16:creationId xmlns:a16="http://schemas.microsoft.com/office/drawing/2014/main" id="{B9EF3BFE-C868-864F-A1CC-43A6EC675145}"/>
              </a:ext>
            </a:extLst>
          </p:cNvPr>
          <p:cNvSpPr/>
          <p:nvPr/>
        </p:nvSpPr>
        <p:spPr>
          <a:xfrm>
            <a:off x="1883532" y="376328"/>
            <a:ext cx="8424936" cy="830997"/>
          </a:xfrm>
          <a:prstGeom prst="rect">
            <a:avLst/>
          </a:prstGeom>
        </p:spPr>
        <p:txBody>
          <a:bodyPr wrap="square">
            <a:spAutoFit/>
          </a:bodyPr>
          <a:lstStyle/>
          <a:p>
            <a:pPr marL="0" lvl="1" algn="ctr"/>
            <a:r>
              <a:rPr lang="fr-CA" sz="2400" dirty="0">
                <a:latin typeface="Arial" panose="020B0604020202020204" pitchFamily="34" charset="0"/>
                <a:cs typeface="Arial" panose="020B0604020202020204" pitchFamily="34" charset="0"/>
              </a:rPr>
              <a:t>Rôles et responsabilités des points focaux (central et déconcentré) (2/2)</a:t>
            </a:r>
          </a:p>
        </p:txBody>
      </p:sp>
    </p:spTree>
    <p:extLst>
      <p:ext uri="{BB962C8B-B14F-4D97-AF65-F5344CB8AC3E}">
        <p14:creationId xmlns:p14="http://schemas.microsoft.com/office/powerpoint/2010/main" val="303853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E7523DC-A019-434C-A1DA-5E771229435D}"/>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4D77C77F-C5B7-3D46-8CD7-9057E27BC3A1}"/>
              </a:ext>
            </a:extLst>
          </p:cNvPr>
          <p:cNvSpPr>
            <a:spLocks noGrp="1"/>
          </p:cNvSpPr>
          <p:nvPr>
            <p:ph type="sldNum" sz="quarter" idx="11"/>
          </p:nvPr>
        </p:nvSpPr>
        <p:spPr/>
        <p:txBody>
          <a:bodyPr/>
          <a:lstStyle/>
          <a:p>
            <a:pPr>
              <a:defRPr/>
            </a:pPr>
            <a:fld id="{A9B9E11D-E96E-434C-8083-A49BC675742A}" type="slidenum">
              <a:rPr lang="fr-FR" smtClean="0"/>
              <a:pPr>
                <a:defRPr/>
              </a:pPr>
              <a:t>33</a:t>
            </a:fld>
            <a:endParaRPr lang="fr-FR"/>
          </a:p>
        </p:txBody>
      </p:sp>
      <p:sp>
        <p:nvSpPr>
          <p:cNvPr id="5" name="Rectangle 4">
            <a:extLst>
              <a:ext uri="{FF2B5EF4-FFF2-40B4-BE49-F238E27FC236}">
                <a16:creationId xmlns:a16="http://schemas.microsoft.com/office/drawing/2014/main" id="{8ACE4655-06C0-1645-BBCD-7D42192004EB}"/>
              </a:ext>
            </a:extLst>
          </p:cNvPr>
          <p:cNvSpPr/>
          <p:nvPr/>
        </p:nvSpPr>
        <p:spPr>
          <a:xfrm>
            <a:off x="1883532" y="416974"/>
            <a:ext cx="8424936" cy="461665"/>
          </a:xfrm>
          <a:prstGeom prst="rect">
            <a:avLst/>
          </a:prstGeom>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agents ciblés par le changement</a:t>
            </a:r>
          </a:p>
        </p:txBody>
      </p:sp>
      <p:sp>
        <p:nvSpPr>
          <p:cNvPr id="6" name="Espace réservé du contenu 1">
            <a:extLst>
              <a:ext uri="{FF2B5EF4-FFF2-40B4-BE49-F238E27FC236}">
                <a16:creationId xmlns:a16="http://schemas.microsoft.com/office/drawing/2014/main" id="{3969BDF8-CFAF-CE44-B672-CE7F92F89AAA}"/>
              </a:ext>
            </a:extLst>
          </p:cNvPr>
          <p:cNvSpPr txBox="1">
            <a:spLocks/>
          </p:cNvSpPr>
          <p:nvPr/>
        </p:nvSpPr>
        <p:spPr>
          <a:xfrm>
            <a:off x="1654748" y="1693307"/>
            <a:ext cx="8064896" cy="3033239"/>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latin typeface="Arial" panose="020B0604020202020204" pitchFamily="34" charset="0"/>
                <a:cs typeface="Arial" panose="020B0604020202020204" pitchFamily="34" charset="0"/>
              </a:rPr>
              <a:t>S’informer et poser des questions sur le changement</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Comprendre les raisons du changement</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Assister aux formations</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Participer aux rencontres </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Transmettre leurs préoccupations et leurs suggestions</a:t>
            </a:r>
            <a:endParaRPr lang="fr-CA" sz="1800" dirty="0">
              <a:latin typeface="Arial" panose="020B0604020202020204" pitchFamily="34" charset="0"/>
              <a:cs typeface="Arial" panose="020B0604020202020204" pitchFamily="34" charset="0"/>
            </a:endParaRPr>
          </a:p>
          <a:p>
            <a:r>
              <a:rPr lang="fr-FR" sz="1800" dirty="0">
                <a:latin typeface="Arial" panose="020B0604020202020204" pitchFamily="34" charset="0"/>
                <a:cs typeface="Arial" panose="020B0604020202020204" pitchFamily="34" charset="0"/>
              </a:rPr>
              <a:t>S’approprier la chaîne PPBSE et les nouvelles façons de faire</a:t>
            </a:r>
            <a:endParaRPr lang="fr-CA" sz="1800" dirty="0">
              <a:latin typeface="Arial" panose="020B0604020202020204" pitchFamily="34" charset="0"/>
              <a:cs typeface="Arial" panose="020B0604020202020204" pitchFamily="34" charset="0"/>
            </a:endParaRPr>
          </a:p>
          <a:p>
            <a:pPr marL="109728" indent="0">
              <a:buFont typeface="Arial" panose="020B0604020202020204" pitchFamily="34" charset="0"/>
              <a:buNone/>
            </a:pPr>
            <a:endParaRPr lang="fr-CA" dirty="0"/>
          </a:p>
        </p:txBody>
      </p:sp>
    </p:spTree>
    <p:extLst>
      <p:ext uri="{BB962C8B-B14F-4D97-AF65-F5344CB8AC3E}">
        <p14:creationId xmlns:p14="http://schemas.microsoft.com/office/powerpoint/2010/main" val="49925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8F07E52-DE70-0C47-881C-6F09CD85D76B}"/>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7212329B-3FC2-5242-AAAD-DC7554EF0B4C}"/>
              </a:ext>
            </a:extLst>
          </p:cNvPr>
          <p:cNvSpPr>
            <a:spLocks noGrp="1"/>
          </p:cNvSpPr>
          <p:nvPr>
            <p:ph type="sldNum" sz="quarter" idx="11"/>
          </p:nvPr>
        </p:nvSpPr>
        <p:spPr/>
        <p:txBody>
          <a:bodyPr/>
          <a:lstStyle/>
          <a:p>
            <a:pPr>
              <a:defRPr/>
            </a:pPr>
            <a:fld id="{A9B9E11D-E96E-434C-8083-A49BC675742A}" type="slidenum">
              <a:rPr lang="fr-FR" smtClean="0"/>
              <a:pPr>
                <a:defRPr/>
              </a:pPr>
              <a:t>34</a:t>
            </a:fld>
            <a:endParaRPr lang="fr-FR"/>
          </a:p>
        </p:txBody>
      </p:sp>
      <p:sp>
        <p:nvSpPr>
          <p:cNvPr id="5" name="Espace réservé du contenu 1">
            <a:extLst>
              <a:ext uri="{FF2B5EF4-FFF2-40B4-BE49-F238E27FC236}">
                <a16:creationId xmlns:a16="http://schemas.microsoft.com/office/drawing/2014/main" id="{6C8A99DE-0632-7345-8B97-F1D81C5E17AA}"/>
              </a:ext>
            </a:extLst>
          </p:cNvPr>
          <p:cNvSpPr txBox="1">
            <a:spLocks/>
          </p:cNvSpPr>
          <p:nvPr/>
        </p:nvSpPr>
        <p:spPr>
          <a:xfrm>
            <a:off x="218801" y="1484784"/>
            <a:ext cx="10934974" cy="3975858"/>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600" b="1" dirty="0">
                <a:latin typeface="Arial" panose="020B0604020202020204" pitchFamily="34" charset="0"/>
                <a:cs typeface="Arial" panose="020B0604020202020204" pitchFamily="34" charset="0"/>
              </a:rPr>
              <a:t>Centre des services partagés (CSP)</a:t>
            </a:r>
          </a:p>
          <a:p>
            <a:r>
              <a:rPr lang="fr-CA" sz="1600" dirty="0">
                <a:latin typeface="Arial" panose="020B0604020202020204" pitchFamily="34" charset="0"/>
                <a:cs typeface="Arial" panose="020B0604020202020204" pitchFamily="34" charset="0"/>
              </a:rPr>
              <a:t>Établir un chronogramme des activités à mener pour la mise en place de l’application</a:t>
            </a:r>
          </a:p>
          <a:p>
            <a:r>
              <a:rPr lang="fr-CA" sz="1600" dirty="0">
                <a:latin typeface="Arial" panose="020B0604020202020204" pitchFamily="34" charset="0"/>
                <a:cs typeface="Arial" panose="020B0604020202020204" pitchFamily="34" charset="0"/>
              </a:rPr>
              <a:t>Suivre la réalisation des activités</a:t>
            </a:r>
          </a:p>
          <a:p>
            <a:r>
              <a:rPr lang="fr-CA" sz="1600" dirty="0">
                <a:latin typeface="Arial" panose="020B0604020202020204" pitchFamily="34" charset="0"/>
                <a:cs typeface="Arial" panose="020B0604020202020204" pitchFamily="34" charset="0"/>
              </a:rPr>
              <a:t>Colliger l’information sur les besoins fonctionnels et métiers des utilisateurs de l’application SIGIF</a:t>
            </a:r>
          </a:p>
          <a:p>
            <a:r>
              <a:rPr lang="fr-CA" sz="1600" dirty="0">
                <a:latin typeface="Arial" panose="020B0604020202020204" pitchFamily="34" charset="0"/>
                <a:cs typeface="Arial" panose="020B0604020202020204" pitchFamily="34" charset="0"/>
              </a:rPr>
              <a:t>Faire en sorte que l’environnement TI soit adéquat pour le fonctionnement de l’application, essentiellement dans les structures déconcentrées</a:t>
            </a:r>
          </a:p>
          <a:p>
            <a:r>
              <a:rPr lang="fr-CA" sz="1600" dirty="0">
                <a:latin typeface="Arial" panose="020B0604020202020204" pitchFamily="34" charset="0"/>
                <a:cs typeface="Arial" panose="020B0604020202020204" pitchFamily="34" charset="0"/>
              </a:rPr>
              <a:t>Assurer un support de proximité complet aux utilisateurs de l’application, répondre aux questions des différents utilisateurs et les aider à résoudre rapidement leurs problèmes techniques et fonctionnels</a:t>
            </a:r>
          </a:p>
        </p:txBody>
      </p:sp>
      <p:sp>
        <p:nvSpPr>
          <p:cNvPr id="6" name="Rectangle 5">
            <a:extLst>
              <a:ext uri="{FF2B5EF4-FFF2-40B4-BE49-F238E27FC236}">
                <a16:creationId xmlns:a16="http://schemas.microsoft.com/office/drawing/2014/main" id="{80A9626B-1BEA-FC48-9C20-9C907DD549EB}"/>
              </a:ext>
            </a:extLst>
          </p:cNvPr>
          <p:cNvSpPr/>
          <p:nvPr/>
        </p:nvSpPr>
        <p:spPr>
          <a:xfrm>
            <a:off x="1883532" y="429825"/>
            <a:ext cx="8424936" cy="461665"/>
          </a:xfrm>
          <a:prstGeom prst="rect">
            <a:avLst/>
          </a:prstGeom>
          <a:noFill/>
          <a:ln>
            <a:noFill/>
          </a:ln>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structures de support (1/5)</a:t>
            </a:r>
          </a:p>
        </p:txBody>
      </p:sp>
    </p:spTree>
    <p:extLst>
      <p:ext uri="{BB962C8B-B14F-4D97-AF65-F5344CB8AC3E}">
        <p14:creationId xmlns:p14="http://schemas.microsoft.com/office/powerpoint/2010/main" val="24208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EB1AB9D-A2FF-2046-8ABF-E2BA295DDE26}"/>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641D4CD5-1866-D743-8B98-D731C08E1974}"/>
              </a:ext>
            </a:extLst>
          </p:cNvPr>
          <p:cNvSpPr>
            <a:spLocks noGrp="1"/>
          </p:cNvSpPr>
          <p:nvPr>
            <p:ph type="sldNum" sz="quarter" idx="11"/>
          </p:nvPr>
        </p:nvSpPr>
        <p:spPr/>
        <p:txBody>
          <a:bodyPr/>
          <a:lstStyle/>
          <a:p>
            <a:pPr>
              <a:defRPr/>
            </a:pPr>
            <a:fld id="{A9B9E11D-E96E-434C-8083-A49BC675742A}" type="slidenum">
              <a:rPr lang="fr-FR" smtClean="0"/>
              <a:pPr>
                <a:defRPr/>
              </a:pPr>
              <a:t>35</a:t>
            </a:fld>
            <a:endParaRPr lang="fr-FR"/>
          </a:p>
        </p:txBody>
      </p:sp>
      <p:sp>
        <p:nvSpPr>
          <p:cNvPr id="5" name="Espace réservé du contenu 1">
            <a:extLst>
              <a:ext uri="{FF2B5EF4-FFF2-40B4-BE49-F238E27FC236}">
                <a16:creationId xmlns:a16="http://schemas.microsoft.com/office/drawing/2014/main" id="{95DAF2F5-17D1-C14D-966D-DF6A5AC6027B}"/>
              </a:ext>
            </a:extLst>
          </p:cNvPr>
          <p:cNvSpPr txBox="1">
            <a:spLocks/>
          </p:cNvSpPr>
          <p:nvPr/>
        </p:nvSpPr>
        <p:spPr>
          <a:xfrm>
            <a:off x="218801" y="1484784"/>
            <a:ext cx="10934974" cy="4529650"/>
          </a:xfrm>
          <a:prstGeom prst="rect">
            <a:avLst/>
          </a:prstGeom>
        </p:spPr>
        <p:txBody>
          <a:bodyPr anchor="t">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b="1" dirty="0">
                <a:latin typeface="Arial" panose="020B0604020202020204" pitchFamily="34" charset="0"/>
                <a:cs typeface="Arial" panose="020B0604020202020204" pitchFamily="34" charset="0"/>
              </a:rPr>
              <a:t>Unité responsable de la formation</a:t>
            </a:r>
          </a:p>
          <a:p>
            <a:r>
              <a:rPr lang="fr-CA" sz="1800" dirty="0">
                <a:latin typeface="Arial" panose="020B0604020202020204" pitchFamily="34" charset="0"/>
                <a:cs typeface="Arial" panose="020B0604020202020204" pitchFamily="34" charset="0"/>
              </a:rPr>
              <a:t>Élaborer un plan de formation avec le </a:t>
            </a:r>
            <a:r>
              <a:rPr lang="fr-CA" sz="1800" dirty="0" err="1">
                <a:latin typeface="Arial" panose="020B0604020202020204" pitchFamily="34" charset="0"/>
                <a:cs typeface="Arial" panose="020B0604020202020204" pitchFamily="34" charset="0"/>
              </a:rPr>
              <a:t>RProg</a:t>
            </a:r>
            <a:endParaRPr lang="fr-CA" sz="1800" dirty="0">
              <a:latin typeface="Arial" panose="020B0604020202020204" pitchFamily="34" charset="0"/>
              <a:cs typeface="Arial" panose="020B0604020202020204" pitchFamily="34" charset="0"/>
            </a:endParaRPr>
          </a:p>
          <a:p>
            <a:r>
              <a:rPr lang="fr-CA" sz="1800" dirty="0">
                <a:latin typeface="Arial" panose="020B0604020202020204" pitchFamily="34" charset="0"/>
                <a:cs typeface="Arial" panose="020B0604020202020204" pitchFamily="34" charset="0"/>
              </a:rPr>
              <a:t>Constituer un groupe de formateurs</a:t>
            </a:r>
          </a:p>
          <a:p>
            <a:r>
              <a:rPr lang="fr-CA" sz="1800" dirty="0">
                <a:latin typeface="Arial" panose="020B0604020202020204" pitchFamily="34" charset="0"/>
                <a:cs typeface="Arial" panose="020B0604020202020204" pitchFamily="34" charset="0"/>
              </a:rPr>
              <a:t>Concevoir, planifier et valider la documentation de formation</a:t>
            </a:r>
          </a:p>
          <a:p>
            <a:r>
              <a:rPr lang="fr-CA" sz="1800" dirty="0">
                <a:latin typeface="Arial" panose="020B0604020202020204" pitchFamily="34" charset="0"/>
                <a:cs typeface="Arial" panose="020B0604020202020204" pitchFamily="34" charset="0"/>
              </a:rPr>
              <a:t>Dispenser la formation aux formateurs et aux appuis de proximité</a:t>
            </a:r>
          </a:p>
          <a:p>
            <a:r>
              <a:rPr lang="fr-CA" sz="1800" dirty="0">
                <a:latin typeface="Arial" panose="020B0604020202020204" pitchFamily="34" charset="0"/>
                <a:cs typeface="Arial" panose="020B0604020202020204" pitchFamily="34" charset="0"/>
              </a:rPr>
              <a:t>Planifier, dispenser et valider une formation adaptée aux utilisateurs de l’application</a:t>
            </a:r>
          </a:p>
          <a:p>
            <a:r>
              <a:rPr lang="fr-CA" sz="1800" dirty="0">
                <a:latin typeface="Arial" panose="020B0604020202020204" pitchFamily="34" charset="0"/>
                <a:cs typeface="Arial" panose="020B0604020202020204" pitchFamily="34" charset="0"/>
              </a:rPr>
              <a:t>Planifier et organiser l’évaluation des formations</a:t>
            </a:r>
          </a:p>
          <a:p>
            <a:r>
              <a:rPr lang="fr-CA" sz="1800" dirty="0">
                <a:latin typeface="Arial" panose="020B0604020202020204" pitchFamily="34" charset="0"/>
                <a:cs typeface="Arial" panose="020B0604020202020204" pitchFamily="34" charset="0"/>
              </a:rPr>
              <a:t>Évaluer les formations et intégrer les améliorations requises dans le Plan intégré de gestion du changement</a:t>
            </a:r>
          </a:p>
          <a:p>
            <a:r>
              <a:rPr lang="fr-CA" sz="1800" dirty="0">
                <a:latin typeface="Arial" panose="020B0604020202020204" pitchFamily="34" charset="0"/>
                <a:cs typeface="Arial" panose="020B0604020202020204" pitchFamily="34" charset="0"/>
              </a:rPr>
              <a:t>Faire rapport au Comité de coordination des programmes</a:t>
            </a:r>
          </a:p>
          <a:p>
            <a:r>
              <a:rPr lang="fr-CA" sz="1800" dirty="0">
                <a:latin typeface="Arial" panose="020B0604020202020204" pitchFamily="34" charset="0"/>
                <a:cs typeface="Arial" panose="020B0604020202020204" pitchFamily="34" charset="0"/>
              </a:rPr>
              <a:t>Appuyer et orienter le Comité de pilotage dans les prises de décision concernant son programme et le changement en cours</a:t>
            </a:r>
          </a:p>
          <a:p>
            <a:r>
              <a:rPr lang="fr-CA" sz="1800" dirty="0">
                <a:latin typeface="Arial" panose="020B0604020202020204" pitchFamily="34" charset="0"/>
                <a:cs typeface="Arial" panose="020B0604020202020204" pitchFamily="34" charset="0"/>
              </a:rPr>
              <a:t>Mettre en place la logistique requise</a:t>
            </a:r>
          </a:p>
        </p:txBody>
      </p:sp>
      <p:sp>
        <p:nvSpPr>
          <p:cNvPr id="6" name="Rectangle 5">
            <a:extLst>
              <a:ext uri="{FF2B5EF4-FFF2-40B4-BE49-F238E27FC236}">
                <a16:creationId xmlns:a16="http://schemas.microsoft.com/office/drawing/2014/main" id="{8237D49F-F146-554B-9433-2688092D1C0F}"/>
              </a:ext>
            </a:extLst>
          </p:cNvPr>
          <p:cNvSpPr/>
          <p:nvPr/>
        </p:nvSpPr>
        <p:spPr>
          <a:xfrm>
            <a:off x="1541982" y="372070"/>
            <a:ext cx="8424936" cy="461665"/>
          </a:xfrm>
          <a:prstGeom prst="rect">
            <a:avLst/>
          </a:prstGeom>
          <a:noFill/>
          <a:ln>
            <a:noFill/>
          </a:ln>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structures de support (2/5)</a:t>
            </a:r>
          </a:p>
        </p:txBody>
      </p:sp>
    </p:spTree>
    <p:extLst>
      <p:ext uri="{BB962C8B-B14F-4D97-AF65-F5344CB8AC3E}">
        <p14:creationId xmlns:p14="http://schemas.microsoft.com/office/powerpoint/2010/main" val="3532772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0CFDA93-1558-FD49-A7D7-E5E81CF6002A}"/>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2E728972-62CC-F742-8835-27EB1422CA55}"/>
              </a:ext>
            </a:extLst>
          </p:cNvPr>
          <p:cNvSpPr>
            <a:spLocks noGrp="1"/>
          </p:cNvSpPr>
          <p:nvPr>
            <p:ph type="sldNum" sz="quarter" idx="11"/>
          </p:nvPr>
        </p:nvSpPr>
        <p:spPr/>
        <p:txBody>
          <a:bodyPr/>
          <a:lstStyle/>
          <a:p>
            <a:pPr>
              <a:defRPr/>
            </a:pPr>
            <a:fld id="{A9B9E11D-E96E-434C-8083-A49BC675742A}" type="slidenum">
              <a:rPr lang="fr-FR" smtClean="0"/>
              <a:pPr>
                <a:defRPr/>
              </a:pPr>
              <a:t>36</a:t>
            </a:fld>
            <a:endParaRPr lang="fr-FR"/>
          </a:p>
        </p:txBody>
      </p:sp>
      <p:sp>
        <p:nvSpPr>
          <p:cNvPr id="5" name="Rectangle 4">
            <a:extLst>
              <a:ext uri="{FF2B5EF4-FFF2-40B4-BE49-F238E27FC236}">
                <a16:creationId xmlns:a16="http://schemas.microsoft.com/office/drawing/2014/main" id="{7C44200E-AB0D-7446-A457-1A093E1F4F8D}"/>
              </a:ext>
            </a:extLst>
          </p:cNvPr>
          <p:cNvSpPr/>
          <p:nvPr/>
        </p:nvSpPr>
        <p:spPr>
          <a:xfrm>
            <a:off x="1527372" y="455583"/>
            <a:ext cx="8424936" cy="461665"/>
          </a:xfrm>
          <a:prstGeom prst="rect">
            <a:avLst/>
          </a:prstGeom>
          <a:noFill/>
          <a:ln>
            <a:noFill/>
          </a:ln>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structures de support (3/5)</a:t>
            </a:r>
          </a:p>
        </p:txBody>
      </p:sp>
      <p:sp>
        <p:nvSpPr>
          <p:cNvPr id="6" name="Espace réservé du contenu 1">
            <a:extLst>
              <a:ext uri="{FF2B5EF4-FFF2-40B4-BE49-F238E27FC236}">
                <a16:creationId xmlns:a16="http://schemas.microsoft.com/office/drawing/2014/main" id="{971B08DB-AF91-3B46-AC37-C0BDC4F28145}"/>
              </a:ext>
            </a:extLst>
          </p:cNvPr>
          <p:cNvSpPr txBox="1">
            <a:spLocks/>
          </p:cNvSpPr>
          <p:nvPr/>
        </p:nvSpPr>
        <p:spPr>
          <a:xfrm>
            <a:off x="824108" y="1293094"/>
            <a:ext cx="8910990" cy="5160094"/>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b="1" dirty="0">
                <a:latin typeface="Arial" panose="020B0604020202020204" pitchFamily="34" charset="0"/>
                <a:cs typeface="Arial" panose="020B0604020202020204" pitchFamily="34" charset="0"/>
              </a:rPr>
              <a:t>Unité responsable des ressources humaines</a:t>
            </a:r>
          </a:p>
          <a:p>
            <a:r>
              <a:rPr lang="fr-CA" sz="1800" dirty="0">
                <a:latin typeface="Arial" panose="020B0604020202020204" pitchFamily="34" charset="0"/>
                <a:cs typeface="Arial" panose="020B0604020202020204" pitchFamily="34" charset="0"/>
              </a:rPr>
              <a:t>Analyser l’organisation du travail actuelle au ministère et clarifier les possibles chevauchements de responsabilités</a:t>
            </a:r>
          </a:p>
          <a:p>
            <a:r>
              <a:rPr lang="fr-CA" sz="1800" dirty="0">
                <a:latin typeface="Arial" panose="020B0604020202020204" pitchFamily="34" charset="0"/>
                <a:cs typeface="Arial" panose="020B0604020202020204" pitchFamily="34" charset="0"/>
              </a:rPr>
              <a:t>Veiller à actualiser / développer les profils et descriptions de poste correspondants des acteurs de la réforme</a:t>
            </a:r>
          </a:p>
          <a:p>
            <a:r>
              <a:rPr lang="fr-CA" sz="1800" dirty="0">
                <a:latin typeface="Arial" panose="020B0604020202020204" pitchFamily="34" charset="0"/>
                <a:cs typeface="Arial" panose="020B0604020202020204" pitchFamily="34" charset="0"/>
              </a:rPr>
              <a:t>Travailler en étroite collaboration avec les agents responsables de la révision des procédures pour mettre à jour les fiches de poste</a:t>
            </a:r>
          </a:p>
        </p:txBody>
      </p:sp>
    </p:spTree>
    <p:extLst>
      <p:ext uri="{BB962C8B-B14F-4D97-AF65-F5344CB8AC3E}">
        <p14:creationId xmlns:p14="http://schemas.microsoft.com/office/powerpoint/2010/main" val="3426097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0B23533-CA71-A94A-856E-228430187E2F}"/>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74F048ED-36BD-1547-9794-7D725776C900}"/>
              </a:ext>
            </a:extLst>
          </p:cNvPr>
          <p:cNvSpPr>
            <a:spLocks noGrp="1"/>
          </p:cNvSpPr>
          <p:nvPr>
            <p:ph type="sldNum" sz="quarter" idx="11"/>
          </p:nvPr>
        </p:nvSpPr>
        <p:spPr/>
        <p:txBody>
          <a:bodyPr/>
          <a:lstStyle/>
          <a:p>
            <a:pPr>
              <a:defRPr/>
            </a:pPr>
            <a:fld id="{A9B9E11D-E96E-434C-8083-A49BC675742A}" type="slidenum">
              <a:rPr lang="fr-FR" smtClean="0"/>
              <a:pPr>
                <a:defRPr/>
              </a:pPr>
              <a:t>37</a:t>
            </a:fld>
            <a:endParaRPr lang="fr-FR"/>
          </a:p>
        </p:txBody>
      </p:sp>
      <p:sp>
        <p:nvSpPr>
          <p:cNvPr id="5" name="Rectangle 4">
            <a:extLst>
              <a:ext uri="{FF2B5EF4-FFF2-40B4-BE49-F238E27FC236}">
                <a16:creationId xmlns:a16="http://schemas.microsoft.com/office/drawing/2014/main" id="{2A9F37D0-5B88-144B-A08F-74CA9CA64A80}"/>
              </a:ext>
            </a:extLst>
          </p:cNvPr>
          <p:cNvSpPr/>
          <p:nvPr/>
        </p:nvSpPr>
        <p:spPr>
          <a:xfrm>
            <a:off x="1746313" y="519977"/>
            <a:ext cx="8424936" cy="461665"/>
          </a:xfrm>
          <a:prstGeom prst="rect">
            <a:avLst/>
          </a:prstGeom>
          <a:noFill/>
          <a:ln>
            <a:noFill/>
          </a:ln>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structures de support (4/5)</a:t>
            </a:r>
          </a:p>
        </p:txBody>
      </p:sp>
      <p:sp>
        <p:nvSpPr>
          <p:cNvPr id="6" name="Espace réservé du contenu 1">
            <a:extLst>
              <a:ext uri="{FF2B5EF4-FFF2-40B4-BE49-F238E27FC236}">
                <a16:creationId xmlns:a16="http://schemas.microsoft.com/office/drawing/2014/main" id="{861CE032-65BC-2D42-BA9E-31D0B08553B0}"/>
              </a:ext>
            </a:extLst>
          </p:cNvPr>
          <p:cNvSpPr txBox="1">
            <a:spLocks/>
          </p:cNvSpPr>
          <p:nvPr/>
        </p:nvSpPr>
        <p:spPr>
          <a:xfrm>
            <a:off x="218800" y="1484784"/>
            <a:ext cx="10449199" cy="3795554"/>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b="1" dirty="0">
                <a:latin typeface="Arial" panose="020B0604020202020204" pitchFamily="34" charset="0"/>
                <a:cs typeface="Arial" panose="020B0604020202020204" pitchFamily="34" charset="0"/>
              </a:rPr>
              <a:t>Unité responsable de la Communication </a:t>
            </a:r>
          </a:p>
          <a:p>
            <a:r>
              <a:rPr lang="fr-CA" sz="1800" dirty="0">
                <a:latin typeface="Arial" panose="020B0604020202020204" pitchFamily="34" charset="0"/>
                <a:cs typeface="Arial" panose="020B0604020202020204" pitchFamily="34" charset="0"/>
              </a:rPr>
              <a:t>Élaborer une Stratégie et des plans de communication internes (normalement il devrait y avoir une Politique de communication interne et une pour l’externe)</a:t>
            </a:r>
          </a:p>
          <a:p>
            <a:r>
              <a:rPr lang="fr-CA" sz="1800" dirty="0">
                <a:latin typeface="Arial" panose="020B0604020202020204" pitchFamily="34" charset="0"/>
                <a:cs typeface="Arial" panose="020B0604020202020204" pitchFamily="34" charset="0"/>
              </a:rPr>
              <a:t>Préparer le matériel et les activités de communication</a:t>
            </a:r>
          </a:p>
          <a:p>
            <a:r>
              <a:rPr lang="fr-CA" sz="1800" dirty="0">
                <a:latin typeface="Arial" panose="020B0604020202020204" pitchFamily="34" charset="0"/>
                <a:cs typeface="Arial" panose="020B0604020202020204" pitchFamily="34" charset="0"/>
              </a:rPr>
              <a:t>Diffuser les informations selon le calendrier approuvé</a:t>
            </a:r>
          </a:p>
          <a:p>
            <a:r>
              <a:rPr lang="fr-CA" sz="1800" dirty="0">
                <a:latin typeface="Arial" panose="020B0604020202020204" pitchFamily="34" charset="0"/>
                <a:cs typeface="Arial" panose="020B0604020202020204" pitchFamily="34" charset="0"/>
              </a:rPr>
              <a:t>Effectuer des sondages pour évaluer l’impact des communications </a:t>
            </a:r>
          </a:p>
          <a:p>
            <a:r>
              <a:rPr lang="fr-CA" sz="1800" dirty="0">
                <a:latin typeface="Arial" panose="020B0604020202020204" pitchFamily="34" charset="0"/>
                <a:cs typeface="Arial" panose="020B0604020202020204" pitchFamily="34" charset="0"/>
              </a:rPr>
              <a:t>Faire rapport sur les résultats des sondages au Groupe de travail Programme pour ajustement au Plan intégré de gestion du changement</a:t>
            </a:r>
          </a:p>
        </p:txBody>
      </p:sp>
    </p:spTree>
    <p:extLst>
      <p:ext uri="{BB962C8B-B14F-4D97-AF65-F5344CB8AC3E}">
        <p14:creationId xmlns:p14="http://schemas.microsoft.com/office/powerpoint/2010/main" val="2639465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0BB4F00-B9FF-A548-98CC-9843622DBF9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198E1B2A-B6CC-9E42-A2C5-0341BF000C9C}"/>
              </a:ext>
            </a:extLst>
          </p:cNvPr>
          <p:cNvSpPr>
            <a:spLocks noGrp="1"/>
          </p:cNvSpPr>
          <p:nvPr>
            <p:ph type="sldNum" sz="quarter" idx="11"/>
          </p:nvPr>
        </p:nvSpPr>
        <p:spPr/>
        <p:txBody>
          <a:bodyPr/>
          <a:lstStyle/>
          <a:p>
            <a:pPr>
              <a:defRPr/>
            </a:pPr>
            <a:fld id="{A9B9E11D-E96E-434C-8083-A49BC675742A}" type="slidenum">
              <a:rPr lang="fr-FR" smtClean="0"/>
              <a:pPr>
                <a:defRPr/>
              </a:pPr>
              <a:t>38</a:t>
            </a:fld>
            <a:endParaRPr lang="fr-FR"/>
          </a:p>
        </p:txBody>
      </p:sp>
      <p:sp>
        <p:nvSpPr>
          <p:cNvPr id="5" name="Rectangle 4">
            <a:extLst>
              <a:ext uri="{FF2B5EF4-FFF2-40B4-BE49-F238E27FC236}">
                <a16:creationId xmlns:a16="http://schemas.microsoft.com/office/drawing/2014/main" id="{8821D9D6-4DC4-F04D-8440-76E0466C3F78}"/>
              </a:ext>
            </a:extLst>
          </p:cNvPr>
          <p:cNvSpPr/>
          <p:nvPr/>
        </p:nvSpPr>
        <p:spPr>
          <a:xfrm>
            <a:off x="1733434" y="532856"/>
            <a:ext cx="8424936" cy="461665"/>
          </a:xfrm>
          <a:prstGeom prst="rect">
            <a:avLst/>
          </a:prstGeom>
          <a:noFill/>
          <a:ln>
            <a:noFill/>
          </a:ln>
        </p:spPr>
        <p:txBody>
          <a:bodyPr wrap="square">
            <a:spAutoFit/>
          </a:bodyPr>
          <a:lstStyle/>
          <a:p>
            <a:pPr marL="0" lvl="1" algn="ctr"/>
            <a:r>
              <a:rPr lang="fr-CA" sz="2400" b="1" dirty="0">
                <a:latin typeface="Arial" panose="020B0604020202020204" pitchFamily="34" charset="0"/>
                <a:cs typeface="Arial" panose="020B0604020202020204" pitchFamily="34" charset="0"/>
              </a:rPr>
              <a:t>Responsabilités des structures de support (5/5)</a:t>
            </a:r>
          </a:p>
        </p:txBody>
      </p:sp>
      <p:sp>
        <p:nvSpPr>
          <p:cNvPr id="6" name="Espace réservé du contenu 1">
            <a:extLst>
              <a:ext uri="{FF2B5EF4-FFF2-40B4-BE49-F238E27FC236}">
                <a16:creationId xmlns:a16="http://schemas.microsoft.com/office/drawing/2014/main" id="{E4C56742-9DC5-E345-A9F8-7BDB85B4D1E1}"/>
              </a:ext>
            </a:extLst>
          </p:cNvPr>
          <p:cNvSpPr txBox="1">
            <a:spLocks/>
          </p:cNvSpPr>
          <p:nvPr/>
        </p:nvSpPr>
        <p:spPr>
          <a:xfrm>
            <a:off x="218801" y="1484784"/>
            <a:ext cx="10676726" cy="3731160"/>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b="1" dirty="0">
                <a:latin typeface="Arial" panose="020B0604020202020204" pitchFamily="34" charset="0"/>
                <a:cs typeface="Arial" panose="020B0604020202020204" pitchFamily="34" charset="0"/>
              </a:rPr>
              <a:t>Unité Genre et Équité</a:t>
            </a:r>
          </a:p>
          <a:p>
            <a:r>
              <a:rPr lang="fr-CA" sz="1800" dirty="0">
                <a:latin typeface="Arial" panose="020B0604020202020204" pitchFamily="34" charset="0"/>
                <a:cs typeface="Arial" panose="020B0604020202020204" pitchFamily="34" charset="0"/>
              </a:rPr>
              <a:t>Veiller à intégrer la dimension Genre dans le Plan de gestion du changement et les activités Programme</a:t>
            </a:r>
          </a:p>
          <a:p>
            <a:r>
              <a:rPr lang="fr-CA" sz="1800" dirty="0">
                <a:latin typeface="Arial" panose="020B0604020202020204" pitchFamily="34" charset="0"/>
                <a:cs typeface="Arial" panose="020B0604020202020204" pitchFamily="34" charset="0"/>
              </a:rPr>
              <a:t>Analyser périodiquement l’intégration effective de la dimension Genre dans la mise en œuvre du Plan de gestion du changement</a:t>
            </a:r>
          </a:p>
          <a:p>
            <a:r>
              <a:rPr lang="fr-CA" sz="1800" dirty="0">
                <a:latin typeface="Arial" panose="020B0604020202020204" pitchFamily="34" charset="0"/>
                <a:cs typeface="Arial" panose="020B0604020202020204" pitchFamily="34" charset="0"/>
              </a:rPr>
              <a:t>Faire rapport au Groupe de travail Programme et au comité technique.</a:t>
            </a:r>
          </a:p>
        </p:txBody>
      </p:sp>
    </p:spTree>
    <p:extLst>
      <p:ext uri="{BB962C8B-B14F-4D97-AF65-F5344CB8AC3E}">
        <p14:creationId xmlns:p14="http://schemas.microsoft.com/office/powerpoint/2010/main" val="59981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E5988F5-581C-1F4D-8E51-A251EAC60CB1}"/>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7BEC43AD-EBDA-5943-8BBC-11FCF85FD789}"/>
              </a:ext>
            </a:extLst>
          </p:cNvPr>
          <p:cNvSpPr>
            <a:spLocks noGrp="1"/>
          </p:cNvSpPr>
          <p:nvPr>
            <p:ph type="sldNum" sz="quarter" idx="11"/>
          </p:nvPr>
        </p:nvSpPr>
        <p:spPr/>
        <p:txBody>
          <a:bodyPr/>
          <a:lstStyle/>
          <a:p>
            <a:pPr>
              <a:defRPr/>
            </a:pPr>
            <a:fld id="{A9B9E11D-E96E-434C-8083-A49BC675742A}" type="slidenum">
              <a:rPr lang="fr-FR" smtClean="0"/>
              <a:pPr>
                <a:defRPr/>
              </a:pPr>
              <a:t>39</a:t>
            </a:fld>
            <a:endParaRPr lang="fr-FR"/>
          </a:p>
        </p:txBody>
      </p:sp>
      <p:sp>
        <p:nvSpPr>
          <p:cNvPr id="6" name="Rectangle : coins arrondis 5">
            <a:extLst>
              <a:ext uri="{FF2B5EF4-FFF2-40B4-BE49-F238E27FC236}">
                <a16:creationId xmlns:a16="http://schemas.microsoft.com/office/drawing/2014/main" id="{54CCF81A-817B-6145-A967-B84A382DEDB0}"/>
              </a:ext>
            </a:extLst>
          </p:cNvPr>
          <p:cNvSpPr/>
          <p:nvPr/>
        </p:nvSpPr>
        <p:spPr>
          <a:xfrm>
            <a:off x="1854558" y="2691685"/>
            <a:ext cx="8049296" cy="99167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buFont typeface="Arial" panose="020B0604020202020204" pitchFamily="34" charset="0"/>
              <a:buNone/>
            </a:pPr>
            <a:r>
              <a:rPr lang="fr-FR" sz="2400" dirty="0">
                <a:solidFill>
                  <a:schemeClr val="tx1"/>
                </a:solidFill>
                <a:latin typeface="Arial" panose="020B0604020202020204" pitchFamily="34" charset="0"/>
                <a:cs typeface="Arial" panose="020B0604020202020204" pitchFamily="34" charset="0"/>
              </a:rPr>
              <a:t>Thème #3: Planifier et mesurer pour réussir le changement</a:t>
            </a:r>
          </a:p>
        </p:txBody>
      </p:sp>
    </p:spTree>
    <p:extLst>
      <p:ext uri="{BB962C8B-B14F-4D97-AF65-F5344CB8AC3E}">
        <p14:creationId xmlns:p14="http://schemas.microsoft.com/office/powerpoint/2010/main" val="135493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Espace réservé de la date 3">
            <a:extLst>
              <a:ext uri="{FF2B5EF4-FFF2-40B4-BE49-F238E27FC236}">
                <a16:creationId xmlns:a16="http://schemas.microsoft.com/office/drawing/2014/main" id="{97D329F4-CB76-4007-A717-9284B8C174E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5F3F65F-F374-4856-AF8C-85BD493AB5D5}" type="datetime1">
              <a:rPr lang="fr-FR" altLang="fr-FR" sz="1800" smtClean="0">
                <a:solidFill>
                  <a:srgbClr val="000000"/>
                </a:solidFill>
              </a:rPr>
              <a:pPr fontAlgn="base">
                <a:lnSpc>
                  <a:spcPct val="100000"/>
                </a:lnSpc>
                <a:spcBef>
                  <a:spcPct val="0"/>
                </a:spcBef>
                <a:spcAft>
                  <a:spcPct val="0"/>
                </a:spcAft>
                <a:buFontTx/>
                <a:buNone/>
              </a:pPr>
              <a:t>21/07/2021</a:t>
            </a:fld>
            <a:endParaRPr lang="fr-FR" altLang="fr-FR" sz="1800">
              <a:solidFill>
                <a:srgbClr val="000000"/>
              </a:solidFill>
            </a:endParaRPr>
          </a:p>
        </p:txBody>
      </p:sp>
      <p:sp>
        <p:nvSpPr>
          <p:cNvPr id="41990" name="Espace réservé du numéro de diapositive 4">
            <a:extLst>
              <a:ext uri="{FF2B5EF4-FFF2-40B4-BE49-F238E27FC236}">
                <a16:creationId xmlns:a16="http://schemas.microsoft.com/office/drawing/2014/main" id="{EB5B9871-E94F-4667-80C1-2538D753774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fld id="{3FDB84FD-EA7B-40A0-AD60-0878ED82D291}" type="slidenum">
              <a:rPr lang="fr-FR" altLang="fr-FR" sz="1400" smtClean="0">
                <a:solidFill>
                  <a:srgbClr val="000000"/>
                </a:solidFill>
              </a:rPr>
              <a:pPr algn="ctr" fontAlgn="base">
                <a:lnSpc>
                  <a:spcPct val="100000"/>
                </a:lnSpc>
                <a:spcBef>
                  <a:spcPct val="0"/>
                </a:spcBef>
                <a:spcAft>
                  <a:spcPct val="0"/>
                </a:spcAft>
                <a:buFontTx/>
                <a:buNone/>
              </a:pPr>
              <a:t>4</a:t>
            </a:fld>
            <a:endParaRPr lang="fr-FR" altLang="fr-FR" sz="1400">
              <a:solidFill>
                <a:srgbClr val="000000"/>
              </a:solidFill>
            </a:endParaRPr>
          </a:p>
        </p:txBody>
      </p:sp>
      <p:sp>
        <p:nvSpPr>
          <p:cNvPr id="9" name="Rectangle : coins arrondis 8">
            <a:extLst>
              <a:ext uri="{FF2B5EF4-FFF2-40B4-BE49-F238E27FC236}">
                <a16:creationId xmlns:a16="http://schemas.microsoft.com/office/drawing/2014/main" id="{91876736-8488-4761-841C-512ED9B7EB5B}"/>
              </a:ext>
            </a:extLst>
          </p:cNvPr>
          <p:cNvSpPr/>
          <p:nvPr/>
        </p:nvSpPr>
        <p:spPr>
          <a:xfrm>
            <a:off x="3311367" y="244566"/>
            <a:ext cx="5569266" cy="94923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sz="2800" dirty="0">
                <a:ln w="28575">
                  <a:solidFill>
                    <a:srgbClr val="00B050"/>
                  </a:solidFill>
                </a:ln>
                <a:solidFill>
                  <a:schemeClr val="accent1">
                    <a:lumMod val="75000"/>
                  </a:schemeClr>
                </a:solidFill>
              </a:rPr>
              <a:t>Résultats attendus de l’atelier</a:t>
            </a:r>
            <a:endParaRPr lang="fr-FR" sz="2800" dirty="0">
              <a:ln w="28575">
                <a:solidFill>
                  <a:srgbClr val="00B050"/>
                </a:solidFill>
              </a:ln>
            </a:endParaRPr>
          </a:p>
        </p:txBody>
      </p:sp>
      <p:graphicFrame>
        <p:nvGraphicFramePr>
          <p:cNvPr id="13" name="Tableau 10">
            <a:extLst>
              <a:ext uri="{FF2B5EF4-FFF2-40B4-BE49-F238E27FC236}">
                <a16:creationId xmlns:a16="http://schemas.microsoft.com/office/drawing/2014/main" id="{A5AFAB77-C14F-49DF-BDA2-EEB0133706FC}"/>
              </a:ext>
            </a:extLst>
          </p:cNvPr>
          <p:cNvGraphicFramePr>
            <a:graphicFrameLocks/>
          </p:cNvGraphicFramePr>
          <p:nvPr>
            <p:extLst>
              <p:ext uri="{D42A27DB-BD31-4B8C-83A1-F6EECF244321}">
                <p14:modId xmlns:p14="http://schemas.microsoft.com/office/powerpoint/2010/main" val="491201887"/>
              </p:ext>
            </p:extLst>
          </p:nvPr>
        </p:nvGraphicFramePr>
        <p:xfrm>
          <a:off x="608511" y="1825625"/>
          <a:ext cx="10975478" cy="4038600"/>
        </p:xfrm>
        <a:graphic>
          <a:graphicData uri="http://schemas.openxmlformats.org/drawingml/2006/table">
            <a:tbl>
              <a:tblPr firstRow="1" bandRow="1">
                <a:tableStyleId>{93296810-A885-4BE3-A3E7-6D5BEEA58F35}</a:tableStyleId>
              </a:tblPr>
              <a:tblGrid>
                <a:gridCol w="10975478">
                  <a:extLst>
                    <a:ext uri="{9D8B030D-6E8A-4147-A177-3AD203B41FA5}">
                      <a16:colId xmlns:a16="http://schemas.microsoft.com/office/drawing/2014/main" val="20000"/>
                    </a:ext>
                  </a:extLst>
                </a:gridCol>
              </a:tblGrid>
              <a:tr h="457231">
                <a:tc>
                  <a:txBody>
                    <a:bodyPr/>
                    <a:lstStyle/>
                    <a:p>
                      <a:pPr algn="ctr"/>
                      <a:endParaRPr lang="fr-FR" sz="2400" dirty="0"/>
                    </a:p>
                  </a:txBody>
                  <a:tcPr marT="45723" marB="45723">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581369">
                <a:tc>
                  <a:txBody>
                    <a:bodyPr/>
                    <a:lstStyle/>
                    <a:p>
                      <a:pPr marL="800100" lvl="1" indent="-342900" algn="just" eaLnBrk="0" hangingPunct="0">
                        <a:lnSpc>
                          <a:spcPct val="90000"/>
                        </a:lnSpc>
                        <a:spcBef>
                          <a:spcPct val="20000"/>
                        </a:spcBef>
                        <a:buClr>
                          <a:srgbClr val="00B050"/>
                        </a:buClr>
                        <a:buFont typeface="Wingdings" panose="05000000000000000000" pitchFamily="2" charset="2"/>
                        <a:buChar char="ü"/>
                        <a:defRPr/>
                      </a:pPr>
                      <a:endParaRPr lang="fr-FR" sz="1400" kern="0" dirty="0">
                        <a:solidFill>
                          <a:srgbClr val="00B050"/>
                        </a:solidFill>
                        <a:latin typeface="+mn-lt"/>
                        <a:ea typeface="ＭＳ Ｐゴシック" pitchFamily="-112" charset="-128"/>
                      </a:endParaRPr>
                    </a:p>
                  </a:txBody>
                  <a:tcPr marT="45723" marB="45723">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Espace réservé du contenu 2">
            <a:extLst>
              <a:ext uri="{FF2B5EF4-FFF2-40B4-BE49-F238E27FC236}">
                <a16:creationId xmlns:a16="http://schemas.microsoft.com/office/drawing/2014/main" id="{63C9C3E1-1D9E-5843-B631-79A96EE41D51}"/>
              </a:ext>
            </a:extLst>
          </p:cNvPr>
          <p:cNvSpPr>
            <a:spLocks noGrp="1"/>
          </p:cNvSpPr>
          <p:nvPr>
            <p:ph sz="half" idx="1"/>
          </p:nvPr>
        </p:nvSpPr>
        <p:spPr>
          <a:xfrm>
            <a:off x="831850" y="2457450"/>
            <a:ext cx="10528300" cy="3207370"/>
          </a:xfrm>
        </p:spPr>
        <p:txBody>
          <a:bodyPr/>
          <a:lstStyle/>
          <a:p>
            <a:pPr marL="0" indent="0">
              <a:buNone/>
            </a:pPr>
            <a:endParaRPr lang="fr-CA" dirty="0"/>
          </a:p>
          <a:p>
            <a:r>
              <a:rPr lang="fr-CA" sz="2000" dirty="0">
                <a:latin typeface="Arial" panose="020B0604020202020204" pitchFamily="34" charset="0"/>
                <a:cs typeface="Arial" panose="020B0604020202020204" pitchFamily="34" charset="0"/>
              </a:rPr>
              <a:t>Renforcer les capacités des équipes en gestion du changement et des décideurs du ministère</a:t>
            </a:r>
          </a:p>
          <a:p>
            <a:r>
              <a:rPr lang="fr-CA" sz="2000" dirty="0">
                <a:latin typeface="Arial" panose="020B0604020202020204" pitchFamily="34" charset="0"/>
                <a:cs typeface="Arial" panose="020B0604020202020204" pitchFamily="34" charset="0"/>
              </a:rPr>
              <a:t>Mettre à jour la Stratégie de GdC</a:t>
            </a:r>
          </a:p>
          <a:p>
            <a:r>
              <a:rPr lang="fr-CA" sz="2000" dirty="0">
                <a:latin typeface="Arial" panose="020B0604020202020204" pitchFamily="34" charset="0"/>
                <a:cs typeface="Arial" panose="020B0604020202020204" pitchFamily="34" charset="0"/>
              </a:rPr>
              <a:t>Présenter la version générique du Plan de gestion du changement</a:t>
            </a:r>
          </a:p>
          <a:p>
            <a:r>
              <a:rPr lang="fr-CA" sz="2000" dirty="0">
                <a:latin typeface="Arial" panose="020B0604020202020204" pitchFamily="34" charset="0"/>
                <a:cs typeface="Arial" panose="020B0604020202020204" pitchFamily="34" charset="0"/>
              </a:rPr>
              <a:t>Valider la Stratégie de GdC</a:t>
            </a:r>
          </a:p>
          <a:p>
            <a:endParaRPr lang="fr-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0B0D5-9E00-EB4A-AD21-D969B2512CD5}"/>
              </a:ext>
            </a:extLst>
          </p:cNvPr>
          <p:cNvSpPr>
            <a:spLocks noGrp="1"/>
          </p:cNvSpPr>
          <p:nvPr>
            <p:ph type="title"/>
          </p:nvPr>
        </p:nvSpPr>
        <p:spPr>
          <a:xfrm>
            <a:off x="2303708" y="365125"/>
            <a:ext cx="7584583" cy="899094"/>
          </a:xfrm>
        </p:spPr>
        <p:txBody>
          <a:bodyPr/>
          <a:lstStyle/>
          <a:p>
            <a:pPr algn="ctr"/>
            <a:r>
              <a:rPr lang="fr-CA" sz="2800" b="1" dirty="0">
                <a:latin typeface="Arial" panose="020B0604020202020204" pitchFamily="34" charset="0"/>
                <a:cs typeface="Arial" panose="020B0604020202020204" pitchFamily="34" charset="0"/>
              </a:rPr>
              <a:t>Comment planifier et suivre la transition ?</a:t>
            </a:r>
          </a:p>
        </p:txBody>
      </p:sp>
      <p:sp>
        <p:nvSpPr>
          <p:cNvPr id="3" name="Espace réservé de la date 2">
            <a:extLst>
              <a:ext uri="{FF2B5EF4-FFF2-40B4-BE49-F238E27FC236}">
                <a16:creationId xmlns:a16="http://schemas.microsoft.com/office/drawing/2014/main" id="{112F601E-C28B-D849-B7B9-2725EC995A4A}"/>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98B08B55-6754-8747-88D2-EAB5CB9221B2}"/>
              </a:ext>
            </a:extLst>
          </p:cNvPr>
          <p:cNvSpPr>
            <a:spLocks noGrp="1"/>
          </p:cNvSpPr>
          <p:nvPr>
            <p:ph type="sldNum" sz="quarter" idx="11"/>
          </p:nvPr>
        </p:nvSpPr>
        <p:spPr/>
        <p:txBody>
          <a:bodyPr/>
          <a:lstStyle/>
          <a:p>
            <a:pPr>
              <a:defRPr/>
            </a:pPr>
            <a:fld id="{A9B9E11D-E96E-434C-8083-A49BC675742A}" type="slidenum">
              <a:rPr lang="fr-FR" smtClean="0"/>
              <a:pPr>
                <a:defRPr/>
              </a:pPr>
              <a:t>40</a:t>
            </a:fld>
            <a:endParaRPr lang="fr-FR"/>
          </a:p>
        </p:txBody>
      </p:sp>
      <p:sp>
        <p:nvSpPr>
          <p:cNvPr id="5" name="Rectangle 4">
            <a:extLst>
              <a:ext uri="{FF2B5EF4-FFF2-40B4-BE49-F238E27FC236}">
                <a16:creationId xmlns:a16="http://schemas.microsoft.com/office/drawing/2014/main" id="{ECAF239D-AA95-8B40-B8CA-55B284B6653C}"/>
              </a:ext>
            </a:extLst>
          </p:cNvPr>
          <p:cNvSpPr txBox="1">
            <a:spLocks noChangeArrowheads="1"/>
          </p:cNvSpPr>
          <p:nvPr/>
        </p:nvSpPr>
        <p:spPr>
          <a:xfrm>
            <a:off x="838200" y="1889806"/>
            <a:ext cx="7443989" cy="393144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endParaRPr lang="fr-CA" altLang="en-US" sz="2300" b="1" dirty="0">
              <a:effectLst>
                <a:outerShdw blurRad="38100" dist="38100" dir="2700000" algn="tl">
                  <a:srgbClr val="000000">
                    <a:alpha val="43137"/>
                  </a:srgbClr>
                </a:outerShdw>
              </a:effectLst>
            </a:endParaRPr>
          </a:p>
          <a:p>
            <a:pPr marL="109728" indent="0">
              <a:buFont typeface="Arial" panose="020B0604020202020204" pitchFamily="34" charset="0"/>
              <a:buNone/>
            </a:pPr>
            <a:endParaRPr lang="fr-CA" altLang="en-US" sz="2300" b="1" dirty="0">
              <a:effectLst>
                <a:outerShdw blurRad="38100" dist="38100" dir="2700000" algn="tl">
                  <a:srgbClr val="000000">
                    <a:alpha val="43137"/>
                  </a:srgbClr>
                </a:outerShdw>
              </a:effectLst>
            </a:endParaRPr>
          </a:p>
        </p:txBody>
      </p:sp>
      <p:sp>
        <p:nvSpPr>
          <p:cNvPr id="7" name="Rectangle : avec coins rognés en diagonale 6">
            <a:extLst>
              <a:ext uri="{FF2B5EF4-FFF2-40B4-BE49-F238E27FC236}">
                <a16:creationId xmlns:a16="http://schemas.microsoft.com/office/drawing/2014/main" id="{0CC7FE37-B43B-EA49-A26E-299B2F25F6A7}"/>
              </a:ext>
            </a:extLst>
          </p:cNvPr>
          <p:cNvSpPr/>
          <p:nvPr/>
        </p:nvSpPr>
        <p:spPr>
          <a:xfrm>
            <a:off x="1621972" y="1671695"/>
            <a:ext cx="3922870" cy="3514610"/>
          </a:xfrm>
          <a:prstGeom prst="snip2Diag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eaLnBrk="1" hangingPunct="1">
              <a:buFont typeface="Arial" panose="020B0604020202020204" pitchFamily="34" charset="0"/>
              <a:buNone/>
            </a:pPr>
            <a:r>
              <a:rPr lang="fr-CA"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élaborant les documents suivants:</a:t>
            </a:r>
            <a:endParaRPr lang="x-none" altLang="en-US">
              <a:latin typeface="Arial" panose="020B0604020202020204" pitchFamily="34" charset="0"/>
              <a:cs typeface="Arial" panose="020B0604020202020204" pitchFamily="34" charset="0"/>
            </a:endParaRPr>
          </a:p>
          <a:p>
            <a:pPr marL="285750" indent="-285750" eaLnBrk="1" hangingPunct="1">
              <a:buFont typeface="Wingdings" pitchFamily="2" charset="2"/>
              <a:buChar char="Ø"/>
            </a:pPr>
            <a:r>
              <a:rPr lang="en-CA" altLang="en-US" dirty="0">
                <a:latin typeface="Arial" panose="020B0604020202020204" pitchFamily="34" charset="0"/>
                <a:cs typeface="Arial" panose="020B0604020202020204" pitchFamily="34" charset="0"/>
              </a:rPr>
              <a:t>Le plan de communication interne</a:t>
            </a:r>
            <a:endParaRPr lang="x-none" altLang="en-US">
              <a:latin typeface="Arial" panose="020B0604020202020204" pitchFamily="34" charset="0"/>
              <a:cs typeface="Arial" panose="020B0604020202020204" pitchFamily="34" charset="0"/>
            </a:endParaRPr>
          </a:p>
          <a:p>
            <a:pPr marL="285750" indent="-285750" eaLnBrk="1" hangingPunct="1">
              <a:buFont typeface="Wingdings" pitchFamily="2" charset="2"/>
              <a:buChar char="Ø"/>
            </a:pPr>
            <a:r>
              <a:rPr lang="en-CA" altLang="en-US" dirty="0">
                <a:latin typeface="Arial" panose="020B0604020202020204" pitchFamily="34" charset="0"/>
                <a:cs typeface="Arial" panose="020B0604020202020204" pitchFamily="34" charset="0"/>
              </a:rPr>
              <a:t>Le plan de formation</a:t>
            </a:r>
            <a:endParaRPr lang="x-none" altLang="en-US">
              <a:latin typeface="Arial" panose="020B0604020202020204" pitchFamily="34" charset="0"/>
              <a:cs typeface="Arial" panose="020B0604020202020204" pitchFamily="34" charset="0"/>
            </a:endParaRPr>
          </a:p>
          <a:p>
            <a:pPr marL="285750" indent="-285750" eaLnBrk="1" hangingPunct="1">
              <a:buFont typeface="Wingdings" pitchFamily="2" charset="2"/>
              <a:buChar char="Ø"/>
            </a:pPr>
            <a:r>
              <a:rPr lang="fr-CA" altLang="en-US" dirty="0">
                <a:latin typeface="Arial" panose="020B0604020202020204" pitchFamily="34" charset="0"/>
                <a:cs typeface="Arial" panose="020B0604020202020204" pitchFamily="34" charset="0"/>
              </a:rPr>
              <a:t>Le plan de gestion</a:t>
            </a:r>
          </a:p>
          <a:p>
            <a:pPr marL="285750" indent="-285750" eaLnBrk="1" hangingPunct="1">
              <a:buFont typeface="Wingdings" pitchFamily="2" charset="2"/>
              <a:buChar char="Ø"/>
            </a:pPr>
            <a:r>
              <a:rPr lang="fr-CA" altLang="en-US" dirty="0">
                <a:latin typeface="Arial" panose="020B0604020202020204" pitchFamily="34" charset="0"/>
                <a:cs typeface="Arial" panose="020B0604020202020204" pitchFamily="34" charset="0"/>
              </a:rPr>
              <a:t>Les procédures</a:t>
            </a:r>
          </a:p>
          <a:p>
            <a:pPr marL="285750" indent="-285750" eaLnBrk="1" hangingPunct="1">
              <a:buFont typeface="Wingdings" pitchFamily="2" charset="2"/>
              <a:buChar char="Ø"/>
            </a:pPr>
            <a:r>
              <a:rPr lang="en-CA" altLang="en-US" dirty="0">
                <a:latin typeface="Arial" panose="020B0604020202020204" pitchFamily="34" charset="0"/>
                <a:cs typeface="Arial" panose="020B0604020202020204" pitchFamily="34" charset="0"/>
              </a:rPr>
              <a:t>Les fiches de poste</a:t>
            </a:r>
          </a:p>
          <a:p>
            <a:pPr eaLnBrk="1" hangingPunct="1"/>
            <a:endParaRPr lang="en-CA" altLang="en-US" dirty="0">
              <a:latin typeface="Arial" panose="020B0604020202020204" pitchFamily="34" charset="0"/>
              <a:cs typeface="Arial" panose="020B0604020202020204" pitchFamily="34" charset="0"/>
            </a:endParaRPr>
          </a:p>
          <a:p>
            <a:pPr eaLnBrk="1" hangingPunct="1"/>
            <a:endParaRPr lang="fr-CA"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endParaRPr lang="fr-CA"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endParaRPr lang="en-CA" alt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D3EC0D1-837F-084B-B3E8-F1A5756B310A}"/>
              </a:ext>
            </a:extLst>
          </p:cNvPr>
          <p:cNvSpPr/>
          <p:nvPr/>
        </p:nvSpPr>
        <p:spPr>
          <a:xfrm>
            <a:off x="5405166" y="2424368"/>
            <a:ext cx="3891234" cy="954107"/>
          </a:xfrm>
          <a:prstGeom prst="rect">
            <a:avLst/>
          </a:prstGeom>
        </p:spPr>
        <p:txBody>
          <a:bodyPr wrap="square">
            <a:spAutoFit/>
          </a:bodyPr>
          <a:lstStyle/>
          <a:p>
            <a:pPr lvl="1"/>
            <a:r>
              <a:rPr lang="fr-CA" alt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le temps de passer à l’action !</a:t>
            </a:r>
            <a:endParaRPr lang="fr-CA" sz="2800" dirty="0"/>
          </a:p>
        </p:txBody>
      </p:sp>
    </p:spTree>
    <p:extLst>
      <p:ext uri="{BB962C8B-B14F-4D97-AF65-F5344CB8AC3E}">
        <p14:creationId xmlns:p14="http://schemas.microsoft.com/office/powerpoint/2010/main" val="2615131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DEE128D-104B-4943-8056-CF88CB93B911}"/>
              </a:ext>
            </a:extLst>
          </p:cNvPr>
          <p:cNvSpPr>
            <a:spLocks noGrp="1"/>
          </p:cNvSpPr>
          <p:nvPr>
            <p:ph type="sldNum" sz="quarter" idx="11"/>
          </p:nvPr>
        </p:nvSpPr>
        <p:spPr/>
        <p:txBody>
          <a:bodyPr/>
          <a:lstStyle/>
          <a:p>
            <a:pPr>
              <a:defRPr/>
            </a:pPr>
            <a:fld id="{A9B9E11D-E96E-434C-8083-A49BC675742A}" type="slidenum">
              <a:rPr lang="fr-FR" smtClean="0"/>
              <a:pPr>
                <a:defRPr/>
              </a:pPr>
              <a:t>41</a:t>
            </a:fld>
            <a:endParaRPr lang="fr-FR"/>
          </a:p>
        </p:txBody>
      </p:sp>
      <p:sp>
        <p:nvSpPr>
          <p:cNvPr id="5" name="Titre 1">
            <a:extLst>
              <a:ext uri="{FF2B5EF4-FFF2-40B4-BE49-F238E27FC236}">
                <a16:creationId xmlns:a16="http://schemas.microsoft.com/office/drawing/2014/main" id="{BEF49E32-A7AA-0949-AC5D-095D82D38361}"/>
              </a:ext>
            </a:extLst>
          </p:cNvPr>
          <p:cNvSpPr txBox="1">
            <a:spLocks/>
          </p:cNvSpPr>
          <p:nvPr/>
        </p:nvSpPr>
        <p:spPr bwMode="auto">
          <a:xfrm>
            <a:off x="2765861" y="291426"/>
            <a:ext cx="6660278" cy="6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60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3600" b="1" dirty="0">
                <a:latin typeface="Arial" panose="020B0604020202020204" pitchFamily="34" charset="0"/>
                <a:cs typeface="Arial" panose="020B0604020202020204" pitchFamily="34" charset="0"/>
              </a:rPr>
              <a:t>Les quatre axes d’intervention</a:t>
            </a:r>
            <a:br>
              <a:rPr lang="es-HN" dirty="0"/>
            </a:br>
            <a:endParaRPr lang="x-none" dirty="0"/>
          </a:p>
        </p:txBody>
      </p:sp>
      <p:sp>
        <p:nvSpPr>
          <p:cNvPr id="6" name="Organigramme : Connecteur page suivante 3">
            <a:extLst>
              <a:ext uri="{FF2B5EF4-FFF2-40B4-BE49-F238E27FC236}">
                <a16:creationId xmlns:a16="http://schemas.microsoft.com/office/drawing/2014/main" id="{BB426398-69D9-884A-906F-5012CCFEFDF6}"/>
              </a:ext>
            </a:extLst>
          </p:cNvPr>
          <p:cNvSpPr/>
          <p:nvPr/>
        </p:nvSpPr>
        <p:spPr>
          <a:xfrm>
            <a:off x="3029208" y="1187455"/>
            <a:ext cx="1526797" cy="54260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900" dirty="0">
                <a:solidFill>
                  <a:schemeClr val="bg1"/>
                </a:solidFill>
                <a:latin typeface="Arial Black" panose="020B0A04020102020204" pitchFamily="34" charset="0"/>
              </a:rPr>
              <a:t>SOUTIEN ET ACCOMPAGNEMENT</a:t>
            </a:r>
          </a:p>
          <a:p>
            <a:pPr algn="ctr"/>
            <a:endParaRPr lang="fr-CA" sz="900" dirty="0">
              <a:latin typeface="Arial Black" panose="020B0A04020102020204" pitchFamily="34" charset="0"/>
            </a:endParaRPr>
          </a:p>
        </p:txBody>
      </p:sp>
      <p:sp>
        <p:nvSpPr>
          <p:cNvPr id="8" name="Organigramme : Connecteur page suivante 3">
            <a:extLst>
              <a:ext uri="{FF2B5EF4-FFF2-40B4-BE49-F238E27FC236}">
                <a16:creationId xmlns:a16="http://schemas.microsoft.com/office/drawing/2014/main" id="{B4DDDF8A-531E-3840-BF81-D79F50515E44}"/>
              </a:ext>
            </a:extLst>
          </p:cNvPr>
          <p:cNvSpPr/>
          <p:nvPr/>
        </p:nvSpPr>
        <p:spPr>
          <a:xfrm>
            <a:off x="7159510" y="1191492"/>
            <a:ext cx="1459684" cy="65493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FORMATION ET TRANSFERT DES COMPÉTENCES</a:t>
            </a:r>
          </a:p>
          <a:p>
            <a:pPr algn="ctr"/>
            <a:endParaRPr lang="fr-CA" sz="900" dirty="0">
              <a:latin typeface="Arial Black" panose="020B0A04020102020204" pitchFamily="34" charset="0"/>
            </a:endParaRPr>
          </a:p>
        </p:txBody>
      </p:sp>
      <p:sp>
        <p:nvSpPr>
          <p:cNvPr id="9" name="Organigramme : Connecteur page suivante 3">
            <a:extLst>
              <a:ext uri="{FF2B5EF4-FFF2-40B4-BE49-F238E27FC236}">
                <a16:creationId xmlns:a16="http://schemas.microsoft.com/office/drawing/2014/main" id="{B3A1295B-2786-A643-B498-52C354C04CB7}"/>
              </a:ext>
            </a:extLst>
          </p:cNvPr>
          <p:cNvSpPr/>
          <p:nvPr/>
        </p:nvSpPr>
        <p:spPr>
          <a:xfrm>
            <a:off x="5171320" y="1183214"/>
            <a:ext cx="1459684" cy="75671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COMMUNICATION</a:t>
            </a:r>
          </a:p>
          <a:p>
            <a:pPr algn="ctr"/>
            <a:endParaRPr lang="fr-CA" sz="900" dirty="0">
              <a:latin typeface="Arial Black" panose="020B0A04020102020204" pitchFamily="34" charset="0"/>
            </a:endParaRPr>
          </a:p>
        </p:txBody>
      </p:sp>
      <p:sp>
        <p:nvSpPr>
          <p:cNvPr id="10" name="Organigramme : Processus 6">
            <a:extLst>
              <a:ext uri="{FF2B5EF4-FFF2-40B4-BE49-F238E27FC236}">
                <a16:creationId xmlns:a16="http://schemas.microsoft.com/office/drawing/2014/main" id="{D37AFEEE-5F8F-434C-8599-9B655CA2ED33}"/>
              </a:ext>
            </a:extLst>
          </p:cNvPr>
          <p:cNvSpPr/>
          <p:nvPr/>
        </p:nvSpPr>
        <p:spPr>
          <a:xfrm>
            <a:off x="3029208" y="2474728"/>
            <a:ext cx="1459684" cy="13098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100" b="1" dirty="0">
                <a:solidFill>
                  <a:srgbClr val="FF0000"/>
                </a:solidFill>
                <a:latin typeface="Arial" panose="020B0604020202020204" pitchFamily="34" charset="0"/>
                <a:cs typeface="Arial" panose="020B0604020202020204" pitchFamily="34" charset="0"/>
              </a:rPr>
              <a:t>Documenter le changement</a:t>
            </a:r>
          </a:p>
          <a:p>
            <a:pPr algn="ctr"/>
            <a:endParaRPr lang="fr-CA" sz="45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Effectuer une analyse des parties prenantes, produire un diagnostic, élaborer une stratégie et un plan de gestion du changement, accompagner les gestionnaires, gérer les préoccupations, soutenir les utilisateurs dans leur appropriation  du SIGIF et  des changements.</a:t>
            </a:r>
          </a:p>
        </p:txBody>
      </p:sp>
      <p:sp>
        <p:nvSpPr>
          <p:cNvPr id="11" name="Organigramme : Processus 7">
            <a:extLst>
              <a:ext uri="{FF2B5EF4-FFF2-40B4-BE49-F238E27FC236}">
                <a16:creationId xmlns:a16="http://schemas.microsoft.com/office/drawing/2014/main" id="{96812631-13A5-B84A-83F7-21225D3DD713}"/>
              </a:ext>
            </a:extLst>
          </p:cNvPr>
          <p:cNvSpPr/>
          <p:nvPr/>
        </p:nvSpPr>
        <p:spPr>
          <a:xfrm>
            <a:off x="5039193" y="2065526"/>
            <a:ext cx="1723937" cy="154414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100" b="1" dirty="0">
                <a:solidFill>
                  <a:srgbClr val="FF0000"/>
                </a:solidFill>
                <a:latin typeface="Arial" panose="020B0604020202020204" pitchFamily="34" charset="0"/>
                <a:cs typeface="Arial" panose="020B0604020202020204" pitchFamily="34" charset="0"/>
              </a:rPr>
              <a:t>Mobiliser le personnel Expliquer le changement</a:t>
            </a:r>
          </a:p>
          <a:p>
            <a:pPr algn="ctr"/>
            <a:endParaRPr lang="fr-CA" sz="100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Expliquer la raison d’être et la portée du projet</a:t>
            </a:r>
          </a:p>
          <a:p>
            <a:pPr algn="ctr"/>
            <a:r>
              <a:rPr lang="fr-CA" sz="1000" dirty="0">
                <a:solidFill>
                  <a:schemeClr val="tx1"/>
                </a:solidFill>
                <a:latin typeface="Arial" panose="020B0604020202020204" pitchFamily="34" charset="0"/>
                <a:cs typeface="Arial" panose="020B0604020202020204" pitchFamily="34" charset="0"/>
              </a:rPr>
              <a:t>Vulgariser le changement par des messages clés, des présentations et des outils de communication.</a:t>
            </a:r>
          </a:p>
        </p:txBody>
      </p:sp>
      <p:sp>
        <p:nvSpPr>
          <p:cNvPr id="12" name="Flèche à angle droit 11">
            <a:extLst>
              <a:ext uri="{FF2B5EF4-FFF2-40B4-BE49-F238E27FC236}">
                <a16:creationId xmlns:a16="http://schemas.microsoft.com/office/drawing/2014/main" id="{6B9D3B66-CB03-4449-BA8A-A5DD54B444ED}"/>
              </a:ext>
            </a:extLst>
          </p:cNvPr>
          <p:cNvSpPr/>
          <p:nvPr/>
        </p:nvSpPr>
        <p:spPr>
          <a:xfrm>
            <a:off x="7182144" y="4443026"/>
            <a:ext cx="834300" cy="547382"/>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a:p>
        </p:txBody>
      </p:sp>
      <p:sp>
        <p:nvSpPr>
          <p:cNvPr id="13" name="Flèche à angle droit 12">
            <a:extLst>
              <a:ext uri="{FF2B5EF4-FFF2-40B4-BE49-F238E27FC236}">
                <a16:creationId xmlns:a16="http://schemas.microsoft.com/office/drawing/2014/main" id="{30A7F39A-5F34-E446-B60E-F7A46D7DC63E}"/>
              </a:ext>
            </a:extLst>
          </p:cNvPr>
          <p:cNvSpPr/>
          <p:nvPr/>
        </p:nvSpPr>
        <p:spPr>
          <a:xfrm flipH="1">
            <a:off x="3759050" y="4483206"/>
            <a:ext cx="833658" cy="547382"/>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dirty="0"/>
          </a:p>
        </p:txBody>
      </p:sp>
      <p:sp>
        <p:nvSpPr>
          <p:cNvPr id="14" name="Organigramme : Connecteur page suivante 3">
            <a:extLst>
              <a:ext uri="{FF2B5EF4-FFF2-40B4-BE49-F238E27FC236}">
                <a16:creationId xmlns:a16="http://schemas.microsoft.com/office/drawing/2014/main" id="{7D08A809-9292-0344-8987-B559831946C7}"/>
              </a:ext>
            </a:extLst>
          </p:cNvPr>
          <p:cNvSpPr/>
          <p:nvPr/>
        </p:nvSpPr>
        <p:spPr>
          <a:xfrm>
            <a:off x="5171320" y="4600602"/>
            <a:ext cx="1459684" cy="5760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ORGANISATION DU TRAVAIL ET PROCESSUS</a:t>
            </a:r>
          </a:p>
          <a:p>
            <a:pPr algn="ctr"/>
            <a:endParaRPr lang="fr-CA" sz="900" dirty="0">
              <a:latin typeface="Arial Black" panose="020B0A04020102020204" pitchFamily="34" charset="0"/>
            </a:endParaRPr>
          </a:p>
        </p:txBody>
      </p:sp>
      <p:sp>
        <p:nvSpPr>
          <p:cNvPr id="15" name="Flèche vers le haut 14">
            <a:extLst>
              <a:ext uri="{FF2B5EF4-FFF2-40B4-BE49-F238E27FC236}">
                <a16:creationId xmlns:a16="http://schemas.microsoft.com/office/drawing/2014/main" id="{BC0FD63A-2D2A-114A-A2D6-81A409980843}"/>
              </a:ext>
            </a:extLst>
          </p:cNvPr>
          <p:cNvSpPr/>
          <p:nvPr/>
        </p:nvSpPr>
        <p:spPr>
          <a:xfrm>
            <a:off x="5794201" y="3973011"/>
            <a:ext cx="213920" cy="26425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a:p>
        </p:txBody>
      </p:sp>
      <p:sp>
        <p:nvSpPr>
          <p:cNvPr id="16" name="Organigramme : Processus 13">
            <a:extLst>
              <a:ext uri="{FF2B5EF4-FFF2-40B4-BE49-F238E27FC236}">
                <a16:creationId xmlns:a16="http://schemas.microsoft.com/office/drawing/2014/main" id="{F56898BA-4254-6D42-96A3-4B432AF96746}"/>
              </a:ext>
            </a:extLst>
          </p:cNvPr>
          <p:cNvSpPr/>
          <p:nvPr/>
        </p:nvSpPr>
        <p:spPr>
          <a:xfrm>
            <a:off x="4881761" y="5284440"/>
            <a:ext cx="1988190" cy="78069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b="1" dirty="0">
                <a:solidFill>
                  <a:srgbClr val="FF0000"/>
                </a:solidFill>
                <a:latin typeface="Arial" panose="020B0604020202020204" pitchFamily="34" charset="0"/>
                <a:cs typeface="Arial" panose="020B0604020202020204" pitchFamily="34" charset="0"/>
              </a:rPr>
              <a:t>Définir le changement</a:t>
            </a:r>
          </a:p>
          <a:p>
            <a:pPr algn="ctr"/>
            <a:endParaRPr lang="fr-CA" sz="45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Effectuer des analyses d’écarts et d’impacts, documenter les processus et procédures cibles,  publier la documentation sur les processus et procédures, etc.</a:t>
            </a:r>
          </a:p>
        </p:txBody>
      </p:sp>
      <p:sp>
        <p:nvSpPr>
          <p:cNvPr id="17" name="Organigramme : Processus 8">
            <a:extLst>
              <a:ext uri="{FF2B5EF4-FFF2-40B4-BE49-F238E27FC236}">
                <a16:creationId xmlns:a16="http://schemas.microsoft.com/office/drawing/2014/main" id="{5865E107-63DB-6C4E-AAF2-1C045AD514F6}"/>
              </a:ext>
            </a:extLst>
          </p:cNvPr>
          <p:cNvSpPr/>
          <p:nvPr/>
        </p:nvSpPr>
        <p:spPr>
          <a:xfrm>
            <a:off x="7035399" y="2062558"/>
            <a:ext cx="1707905" cy="196629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a:solidFill>
                  <a:srgbClr val="FF0000"/>
                </a:solidFill>
                <a:latin typeface="Arial" panose="020B0604020202020204" pitchFamily="34" charset="0"/>
                <a:cs typeface="Arial" panose="020B0604020202020204" pitchFamily="34" charset="0"/>
              </a:rPr>
              <a:t>Développer les nouvelles compétences</a:t>
            </a:r>
          </a:p>
          <a:p>
            <a:pPr algn="ctr"/>
            <a:endParaRPr lang="fr-CA" sz="110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Identifier les besoins de formation par clientèle cible</a:t>
            </a:r>
          </a:p>
          <a:p>
            <a:pPr algn="ctr"/>
            <a:r>
              <a:rPr lang="fr-CA" sz="1000" dirty="0">
                <a:solidFill>
                  <a:schemeClr val="tx1"/>
                </a:solidFill>
                <a:latin typeface="Arial" panose="020B0604020202020204" pitchFamily="34" charset="0"/>
                <a:cs typeface="Arial" panose="020B0604020202020204" pitchFamily="34" charset="0"/>
              </a:rPr>
              <a:t>Concevoir le matériel de formation</a:t>
            </a:r>
          </a:p>
          <a:p>
            <a:pPr algn="ctr"/>
            <a:r>
              <a:rPr lang="fr-CA" sz="1000" dirty="0">
                <a:solidFill>
                  <a:schemeClr val="tx1"/>
                </a:solidFill>
                <a:latin typeface="Arial" panose="020B0604020202020204" pitchFamily="34" charset="0"/>
                <a:cs typeface="Arial" panose="020B0604020202020204" pitchFamily="34" charset="0"/>
              </a:rPr>
              <a:t>Transmettre les nouvelles connaissances</a:t>
            </a:r>
          </a:p>
          <a:p>
            <a:pPr algn="ctr"/>
            <a:r>
              <a:rPr lang="fr-CA" sz="1000" dirty="0">
                <a:solidFill>
                  <a:schemeClr val="tx1"/>
                </a:solidFill>
                <a:latin typeface="Arial" panose="020B0604020202020204" pitchFamily="34" charset="0"/>
                <a:cs typeface="Arial" panose="020B0604020202020204" pitchFamily="34" charset="0"/>
              </a:rPr>
              <a:t>Mesurer le transfert des connaissances</a:t>
            </a:r>
          </a:p>
        </p:txBody>
      </p:sp>
    </p:spTree>
    <p:extLst>
      <p:ext uri="{BB962C8B-B14F-4D97-AF65-F5344CB8AC3E}">
        <p14:creationId xmlns:p14="http://schemas.microsoft.com/office/powerpoint/2010/main" val="3388564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6D68D9A-021E-044D-AB35-5F19BB3047A6}"/>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376813F1-1355-F847-AAED-14E3CEA8DD68}"/>
              </a:ext>
            </a:extLst>
          </p:cNvPr>
          <p:cNvSpPr>
            <a:spLocks noGrp="1"/>
          </p:cNvSpPr>
          <p:nvPr>
            <p:ph type="sldNum" sz="quarter" idx="11"/>
          </p:nvPr>
        </p:nvSpPr>
        <p:spPr/>
        <p:txBody>
          <a:bodyPr/>
          <a:lstStyle/>
          <a:p>
            <a:pPr>
              <a:defRPr/>
            </a:pPr>
            <a:fld id="{A9B9E11D-E96E-434C-8083-A49BC675742A}" type="slidenum">
              <a:rPr lang="fr-FR" smtClean="0"/>
              <a:pPr>
                <a:defRPr/>
              </a:pPr>
              <a:t>42</a:t>
            </a:fld>
            <a:endParaRPr lang="fr-FR"/>
          </a:p>
        </p:txBody>
      </p:sp>
      <p:sp>
        <p:nvSpPr>
          <p:cNvPr id="5" name="Rectangle 2">
            <a:extLst>
              <a:ext uri="{FF2B5EF4-FFF2-40B4-BE49-F238E27FC236}">
                <a16:creationId xmlns:a16="http://schemas.microsoft.com/office/drawing/2014/main" id="{5D6A63A9-888A-2642-87A3-21CE00C9BF8D}"/>
              </a:ext>
            </a:extLst>
          </p:cNvPr>
          <p:cNvSpPr txBox="1">
            <a:spLocks noChangeArrowheads="1"/>
          </p:cNvSpPr>
          <p:nvPr/>
        </p:nvSpPr>
        <p:spPr bwMode="auto">
          <a:xfrm>
            <a:off x="1662500" y="27625"/>
            <a:ext cx="8229600" cy="73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altLang="en-US" sz="2400" b="1" dirty="0">
                <a:latin typeface="Arial" panose="020B0604020202020204" pitchFamily="34" charset="0"/>
                <a:cs typeface="Arial" panose="020B0604020202020204" pitchFamily="34" charset="0"/>
              </a:rPr>
              <a:t>Suivre le changement : comment faire ?</a:t>
            </a:r>
          </a:p>
        </p:txBody>
      </p:sp>
      <p:sp>
        <p:nvSpPr>
          <p:cNvPr id="6" name="Rectangle à coins arrondis 2">
            <a:extLst>
              <a:ext uri="{FF2B5EF4-FFF2-40B4-BE49-F238E27FC236}">
                <a16:creationId xmlns:a16="http://schemas.microsoft.com/office/drawing/2014/main" id="{452F8460-0835-FF4C-B938-991C4C8E0058}"/>
              </a:ext>
            </a:extLst>
          </p:cNvPr>
          <p:cNvSpPr/>
          <p:nvPr/>
        </p:nvSpPr>
        <p:spPr>
          <a:xfrm>
            <a:off x="310833" y="945247"/>
            <a:ext cx="4032448" cy="4114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HN"/>
          </a:p>
        </p:txBody>
      </p:sp>
      <p:sp>
        <p:nvSpPr>
          <p:cNvPr id="9" name="Organigramme : Alternative 3">
            <a:extLst>
              <a:ext uri="{FF2B5EF4-FFF2-40B4-BE49-F238E27FC236}">
                <a16:creationId xmlns:a16="http://schemas.microsoft.com/office/drawing/2014/main" id="{942F6093-AD92-0249-9816-3A359D671D30}"/>
              </a:ext>
            </a:extLst>
          </p:cNvPr>
          <p:cNvSpPr/>
          <p:nvPr/>
        </p:nvSpPr>
        <p:spPr>
          <a:xfrm>
            <a:off x="670873" y="1060871"/>
            <a:ext cx="3312368" cy="86409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400" dirty="0">
                <a:solidFill>
                  <a:schemeClr val="tx1"/>
                </a:solidFill>
                <a:latin typeface="Arial" panose="020B0604020202020204" pitchFamily="34" charset="0"/>
                <a:cs typeface="Arial" panose="020B0604020202020204" pitchFamily="34" charset="0"/>
              </a:rPr>
              <a:t>Collecter et analyser le </a:t>
            </a:r>
          </a:p>
          <a:p>
            <a:pPr algn="ctr"/>
            <a:r>
              <a:rPr lang="fr-CA" sz="1400" dirty="0">
                <a:solidFill>
                  <a:schemeClr val="tx1"/>
                </a:solidFill>
                <a:latin typeface="Arial" panose="020B0604020202020204" pitchFamily="34" charset="0"/>
                <a:cs typeface="Arial" panose="020B0604020202020204" pitchFamily="34" charset="0"/>
              </a:rPr>
              <a:t>feed-back</a:t>
            </a:r>
          </a:p>
        </p:txBody>
      </p:sp>
      <p:sp>
        <p:nvSpPr>
          <p:cNvPr id="10" name="Flèche vers le bas 9">
            <a:extLst>
              <a:ext uri="{FF2B5EF4-FFF2-40B4-BE49-F238E27FC236}">
                <a16:creationId xmlns:a16="http://schemas.microsoft.com/office/drawing/2014/main" id="{773040FE-2C61-AA46-8D81-C1E559437C6D}"/>
              </a:ext>
            </a:extLst>
          </p:cNvPr>
          <p:cNvSpPr/>
          <p:nvPr/>
        </p:nvSpPr>
        <p:spPr>
          <a:xfrm>
            <a:off x="2084741" y="1958167"/>
            <a:ext cx="484632" cy="57606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HN"/>
          </a:p>
        </p:txBody>
      </p:sp>
      <p:sp>
        <p:nvSpPr>
          <p:cNvPr id="11" name="Organigramme : Alternative 9">
            <a:extLst>
              <a:ext uri="{FF2B5EF4-FFF2-40B4-BE49-F238E27FC236}">
                <a16:creationId xmlns:a16="http://schemas.microsoft.com/office/drawing/2014/main" id="{7FD1672E-05E8-ED48-9D08-5D577E7A8D60}"/>
              </a:ext>
            </a:extLst>
          </p:cNvPr>
          <p:cNvSpPr/>
          <p:nvPr/>
        </p:nvSpPr>
        <p:spPr>
          <a:xfrm>
            <a:off x="625137" y="2531705"/>
            <a:ext cx="3312368" cy="86409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400" dirty="0">
                <a:solidFill>
                  <a:schemeClr val="tx1"/>
                </a:solidFill>
                <a:latin typeface="Arial" panose="020B0604020202020204" pitchFamily="34" charset="0"/>
                <a:cs typeface="Arial" panose="020B0604020202020204" pitchFamily="34" charset="0"/>
              </a:rPr>
              <a:t>Diagnostiquer les écarts et gérer les résistances</a:t>
            </a:r>
          </a:p>
        </p:txBody>
      </p:sp>
      <p:sp>
        <p:nvSpPr>
          <p:cNvPr id="12" name="Organigramme : Alternative 10">
            <a:extLst>
              <a:ext uri="{FF2B5EF4-FFF2-40B4-BE49-F238E27FC236}">
                <a16:creationId xmlns:a16="http://schemas.microsoft.com/office/drawing/2014/main" id="{C12B462E-FFAC-F14F-9513-28CB8AE80DE6}"/>
              </a:ext>
            </a:extLst>
          </p:cNvPr>
          <p:cNvSpPr/>
          <p:nvPr/>
        </p:nvSpPr>
        <p:spPr>
          <a:xfrm>
            <a:off x="565292" y="3999050"/>
            <a:ext cx="3312368" cy="864096"/>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400" dirty="0">
                <a:solidFill>
                  <a:schemeClr val="tx1"/>
                </a:solidFill>
                <a:latin typeface="Arial" panose="020B0604020202020204" pitchFamily="34" charset="0"/>
                <a:cs typeface="Arial" panose="020B0604020202020204" pitchFamily="34" charset="0"/>
              </a:rPr>
              <a:t>Remonter les écarts et problèmes vers le Comité de pilotage/Mettre en œuvre des actions correctives</a:t>
            </a:r>
          </a:p>
        </p:txBody>
      </p:sp>
      <p:sp>
        <p:nvSpPr>
          <p:cNvPr id="13" name="Flèche vers le bas 12">
            <a:extLst>
              <a:ext uri="{FF2B5EF4-FFF2-40B4-BE49-F238E27FC236}">
                <a16:creationId xmlns:a16="http://schemas.microsoft.com/office/drawing/2014/main" id="{BE87A5B6-2A7C-AF4E-BFBB-9A4E45979710}"/>
              </a:ext>
            </a:extLst>
          </p:cNvPr>
          <p:cNvSpPr/>
          <p:nvPr/>
        </p:nvSpPr>
        <p:spPr>
          <a:xfrm>
            <a:off x="2084741" y="3422986"/>
            <a:ext cx="484632" cy="57606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HN"/>
          </a:p>
        </p:txBody>
      </p:sp>
      <p:sp>
        <p:nvSpPr>
          <p:cNvPr id="14" name="Rectangle 13">
            <a:extLst>
              <a:ext uri="{FF2B5EF4-FFF2-40B4-BE49-F238E27FC236}">
                <a16:creationId xmlns:a16="http://schemas.microsoft.com/office/drawing/2014/main" id="{7CDA5514-95AF-D045-AB07-1AFFB0B744E7}"/>
              </a:ext>
            </a:extLst>
          </p:cNvPr>
          <p:cNvSpPr/>
          <p:nvPr/>
        </p:nvSpPr>
        <p:spPr>
          <a:xfrm>
            <a:off x="4917428" y="1153660"/>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Écouter les employés</a:t>
            </a:r>
          </a:p>
        </p:txBody>
      </p:sp>
      <p:sp>
        <p:nvSpPr>
          <p:cNvPr id="15" name="Rectangle 14">
            <a:extLst>
              <a:ext uri="{FF2B5EF4-FFF2-40B4-BE49-F238E27FC236}">
                <a16:creationId xmlns:a16="http://schemas.microsoft.com/office/drawing/2014/main" id="{7531DAF0-6527-934E-95A9-15ED158A5BF4}"/>
              </a:ext>
            </a:extLst>
          </p:cNvPr>
          <p:cNvSpPr/>
          <p:nvPr/>
        </p:nvSpPr>
        <p:spPr>
          <a:xfrm>
            <a:off x="6492862" y="1151309"/>
            <a:ext cx="1287760"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CA" sz="1400" dirty="0">
                <a:solidFill>
                  <a:schemeClr val="tx1"/>
                </a:solidFill>
                <a:latin typeface="Arial" panose="020B0604020202020204" pitchFamily="34" charset="0"/>
                <a:cs typeface="Arial" panose="020B0604020202020204" pitchFamily="34" charset="0"/>
              </a:rPr>
              <a:t>Analyser les rapports de performance</a:t>
            </a:r>
            <a:endParaRPr lang="fr-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BB27CA9-EB13-CA47-84DD-424815928C52}"/>
              </a:ext>
            </a:extLst>
          </p:cNvPr>
          <p:cNvSpPr/>
          <p:nvPr/>
        </p:nvSpPr>
        <p:spPr>
          <a:xfrm>
            <a:off x="8072264" y="1151309"/>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Évaluer l’efficacité de la gestion du changement</a:t>
            </a:r>
          </a:p>
        </p:txBody>
      </p:sp>
      <p:cxnSp>
        <p:nvCxnSpPr>
          <p:cNvPr id="17" name="Connecteur droit avec flèche 16">
            <a:extLst>
              <a:ext uri="{FF2B5EF4-FFF2-40B4-BE49-F238E27FC236}">
                <a16:creationId xmlns:a16="http://schemas.microsoft.com/office/drawing/2014/main" id="{9E0CAD5F-AFBD-1A46-8BDA-8744C9BEBBF4}"/>
              </a:ext>
            </a:extLst>
          </p:cNvPr>
          <p:cNvCxnSpPr>
            <a:cxnSpLocks/>
          </p:cNvCxnSpPr>
          <p:nvPr/>
        </p:nvCxnSpPr>
        <p:spPr>
          <a:xfrm flipV="1">
            <a:off x="4361617" y="1409037"/>
            <a:ext cx="432048" cy="1401688"/>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F6B2B82-6E0B-A94B-8C22-3075294C02DD}"/>
              </a:ext>
            </a:extLst>
          </p:cNvPr>
          <p:cNvSpPr/>
          <p:nvPr/>
        </p:nvSpPr>
        <p:spPr>
          <a:xfrm>
            <a:off x="6492862" y="2436000"/>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300" dirty="0">
                <a:solidFill>
                  <a:schemeClr val="tx1"/>
                </a:solidFill>
                <a:latin typeface="Arial" panose="020B0604020202020204" pitchFamily="34" charset="0"/>
                <a:cs typeface="Arial" panose="020B0604020202020204" pitchFamily="34" charset="0"/>
              </a:rPr>
              <a:t>Développer des tactiques de gestion des résistances</a:t>
            </a:r>
          </a:p>
        </p:txBody>
      </p:sp>
      <p:sp>
        <p:nvSpPr>
          <p:cNvPr id="19" name="Rectangle 18">
            <a:extLst>
              <a:ext uri="{FF2B5EF4-FFF2-40B4-BE49-F238E27FC236}">
                <a16:creationId xmlns:a16="http://schemas.microsoft.com/office/drawing/2014/main" id="{CB6BC546-97BB-FA4A-8232-DB98E22409F7}"/>
              </a:ext>
            </a:extLst>
          </p:cNvPr>
          <p:cNvSpPr/>
          <p:nvPr/>
        </p:nvSpPr>
        <p:spPr>
          <a:xfrm>
            <a:off x="4917428" y="2402542"/>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Identifier les zones de résistance et leurs causes</a:t>
            </a:r>
          </a:p>
        </p:txBody>
      </p:sp>
      <p:sp>
        <p:nvSpPr>
          <p:cNvPr id="20" name="Rectangle 19">
            <a:extLst>
              <a:ext uri="{FF2B5EF4-FFF2-40B4-BE49-F238E27FC236}">
                <a16:creationId xmlns:a16="http://schemas.microsoft.com/office/drawing/2014/main" id="{0CD9B287-A208-6B45-A2C9-A02B105EDE6A}"/>
              </a:ext>
            </a:extLst>
          </p:cNvPr>
          <p:cNvSpPr/>
          <p:nvPr/>
        </p:nvSpPr>
        <p:spPr>
          <a:xfrm>
            <a:off x="8072264" y="3786002"/>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Effectuer une revue “post mortem”</a:t>
            </a:r>
          </a:p>
        </p:txBody>
      </p:sp>
      <p:sp>
        <p:nvSpPr>
          <p:cNvPr id="21" name="Rectangle 20">
            <a:extLst>
              <a:ext uri="{FF2B5EF4-FFF2-40B4-BE49-F238E27FC236}">
                <a16:creationId xmlns:a16="http://schemas.microsoft.com/office/drawing/2014/main" id="{F66971A3-1A42-F44B-8D55-8A2E11C47C08}"/>
              </a:ext>
            </a:extLst>
          </p:cNvPr>
          <p:cNvSpPr/>
          <p:nvPr/>
        </p:nvSpPr>
        <p:spPr>
          <a:xfrm>
            <a:off x="6492862" y="3787643"/>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Célébrer les succès pour renforcer le changement</a:t>
            </a:r>
          </a:p>
        </p:txBody>
      </p:sp>
      <p:sp>
        <p:nvSpPr>
          <p:cNvPr id="22" name="Rectangle 21">
            <a:extLst>
              <a:ext uri="{FF2B5EF4-FFF2-40B4-BE49-F238E27FC236}">
                <a16:creationId xmlns:a16="http://schemas.microsoft.com/office/drawing/2014/main" id="{DF040D65-2F55-5C4A-99C4-11F7DBF7D0BB}"/>
              </a:ext>
            </a:extLst>
          </p:cNvPr>
          <p:cNvSpPr/>
          <p:nvPr/>
        </p:nvSpPr>
        <p:spPr>
          <a:xfrm>
            <a:off x="8072264" y="2440599"/>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200" dirty="0">
                <a:solidFill>
                  <a:schemeClr val="tx1"/>
                </a:solidFill>
                <a:latin typeface="Arial" panose="020B0604020202020204" pitchFamily="34" charset="0"/>
                <a:cs typeface="Arial" panose="020B0604020202020204" pitchFamily="34" charset="0"/>
              </a:rPr>
              <a:t>Préparer les champions et les accompagnateurs</a:t>
            </a:r>
          </a:p>
        </p:txBody>
      </p:sp>
      <p:sp>
        <p:nvSpPr>
          <p:cNvPr id="23" name="Rectangle 22">
            <a:extLst>
              <a:ext uri="{FF2B5EF4-FFF2-40B4-BE49-F238E27FC236}">
                <a16:creationId xmlns:a16="http://schemas.microsoft.com/office/drawing/2014/main" id="{2A4353AE-D645-7E46-BC40-550E827C432E}"/>
              </a:ext>
            </a:extLst>
          </p:cNvPr>
          <p:cNvSpPr/>
          <p:nvPr/>
        </p:nvSpPr>
        <p:spPr>
          <a:xfrm>
            <a:off x="4911730" y="3786002"/>
            <a:ext cx="1224136"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sz="1400" dirty="0">
                <a:solidFill>
                  <a:schemeClr val="tx1"/>
                </a:solidFill>
                <a:latin typeface="Arial" panose="020B0604020202020204" pitchFamily="34" charset="0"/>
                <a:cs typeface="Arial" panose="020B0604020202020204" pitchFamily="34" charset="0"/>
              </a:rPr>
              <a:t>Mettre en œuvre les mesures correctives</a:t>
            </a:r>
          </a:p>
        </p:txBody>
      </p:sp>
      <p:cxnSp>
        <p:nvCxnSpPr>
          <p:cNvPr id="25" name="Connecteur droit avec flèche 24">
            <a:extLst>
              <a:ext uri="{FF2B5EF4-FFF2-40B4-BE49-F238E27FC236}">
                <a16:creationId xmlns:a16="http://schemas.microsoft.com/office/drawing/2014/main" id="{0EA50615-7ED9-064F-A2AD-10C51D86D644}"/>
              </a:ext>
            </a:extLst>
          </p:cNvPr>
          <p:cNvCxnSpPr/>
          <p:nvPr/>
        </p:nvCxnSpPr>
        <p:spPr>
          <a:xfrm>
            <a:off x="4361617" y="2834590"/>
            <a:ext cx="519138" cy="0"/>
          </a:xfrm>
          <a:prstGeom prst="straightConnector1">
            <a:avLst/>
          </a:prstGeom>
          <a:ln>
            <a:solidFill>
              <a:srgbClr val="83BCC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3FEC9958-0B0F-A341-8826-752578FB9C9F}"/>
              </a:ext>
            </a:extLst>
          </p:cNvPr>
          <p:cNvCxnSpPr>
            <a:cxnSpLocks/>
          </p:cNvCxnSpPr>
          <p:nvPr/>
        </p:nvCxnSpPr>
        <p:spPr>
          <a:xfrm>
            <a:off x="4361617" y="2888604"/>
            <a:ext cx="504056" cy="1422916"/>
          </a:xfrm>
          <a:prstGeom prst="straightConnector1">
            <a:avLst/>
          </a:prstGeom>
          <a:ln>
            <a:solidFill>
              <a:srgbClr val="83BCC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228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72351AD-F7D8-3B46-9E4E-29D6E41E19D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031A5894-BDAD-B444-AB65-7DEC666AC4AB}"/>
              </a:ext>
            </a:extLst>
          </p:cNvPr>
          <p:cNvSpPr>
            <a:spLocks noGrp="1"/>
          </p:cNvSpPr>
          <p:nvPr>
            <p:ph type="sldNum" sz="quarter" idx="11"/>
          </p:nvPr>
        </p:nvSpPr>
        <p:spPr/>
        <p:txBody>
          <a:bodyPr/>
          <a:lstStyle/>
          <a:p>
            <a:pPr>
              <a:defRPr/>
            </a:pPr>
            <a:fld id="{A9B9E11D-E96E-434C-8083-A49BC675742A}" type="slidenum">
              <a:rPr lang="fr-FR" smtClean="0"/>
              <a:pPr>
                <a:defRPr/>
              </a:pPr>
              <a:t>43</a:t>
            </a:fld>
            <a:endParaRPr lang="fr-FR"/>
          </a:p>
        </p:txBody>
      </p:sp>
      <p:sp>
        <p:nvSpPr>
          <p:cNvPr id="5" name="Rectangle 2">
            <a:extLst>
              <a:ext uri="{FF2B5EF4-FFF2-40B4-BE49-F238E27FC236}">
                <a16:creationId xmlns:a16="http://schemas.microsoft.com/office/drawing/2014/main" id="{FF9E1C03-9D71-2E48-BF7E-40ACFB124447}"/>
              </a:ext>
            </a:extLst>
          </p:cNvPr>
          <p:cNvSpPr>
            <a:spLocks noChangeArrowheads="1"/>
          </p:cNvSpPr>
          <p:nvPr/>
        </p:nvSpPr>
        <p:spPr bwMode="auto">
          <a:xfrm>
            <a:off x="3034994" y="331021"/>
            <a:ext cx="8630246" cy="37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fr-CA" altLang="fr-FR" sz="2400" dirty="0">
                <a:solidFill>
                  <a:schemeClr val="tx2"/>
                </a:solidFill>
                <a:cs typeface="Arial" panose="020B0604020202020204" pitchFamily="34" charset="0"/>
              </a:rPr>
              <a:t>Étapes de l'intégration du changement</a:t>
            </a:r>
          </a:p>
        </p:txBody>
      </p:sp>
      <p:sp>
        <p:nvSpPr>
          <p:cNvPr id="6" name="Espace réservé du numéro de diapositive 3">
            <a:extLst>
              <a:ext uri="{FF2B5EF4-FFF2-40B4-BE49-F238E27FC236}">
                <a16:creationId xmlns:a16="http://schemas.microsoft.com/office/drawing/2014/main" id="{B95E4AB6-DBC1-6A4A-AEA7-45D37F412482}"/>
              </a:ext>
            </a:extLst>
          </p:cNvPr>
          <p:cNvSpPr>
            <a:spLocks noGrp="1"/>
          </p:cNvSpPr>
          <p:nvPr/>
        </p:nvSpPr>
        <p:spPr>
          <a:xfrm>
            <a:off x="7166915" y="5100666"/>
            <a:ext cx="1600200" cy="170260"/>
          </a:xfrm>
          <a:prstGeom prst="rect">
            <a:avLst/>
          </a:prstGeom>
          <a:noFill/>
        </p:spPr>
        <p:style>
          <a:lnRef idx="0">
            <a:scrgbClr r="0" g="0" b="0"/>
          </a:lnRef>
          <a:fillRef idx="0">
            <a:scrgbClr r="0" g="0" b="0"/>
          </a:fillRef>
          <a:effectRef idx="0">
            <a:scrgbClr r="0" g="0" b="0"/>
          </a:effectRef>
          <a:fontRef idx="major"/>
        </p:style>
        <p:txBody>
          <a:bodyPr vert="horz" anchor="b"/>
          <a:lstStyle>
            <a:defPPr>
              <a:defRPr lang="fr-FR"/>
            </a:defPPr>
            <a:lvl1pPr marL="0" algn="r" defTabSz="914400" rtl="0" eaLnBrk="1" latinLnBrk="0" hangingPunct="1">
              <a:defRPr kumimoji="0" sz="18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fld id="{3B455DCE-6FAB-4B5C-846A-037E7990C868}" type="slidenum">
              <a:rPr lang="en-US" altLang="fr-FR"/>
              <a:pPr/>
              <a:t>43</a:t>
            </a:fld>
            <a:endParaRPr lang="en-US" altLang="fr-FR"/>
          </a:p>
        </p:txBody>
      </p:sp>
      <p:sp>
        <p:nvSpPr>
          <p:cNvPr id="7" name="Rectangle 6">
            <a:extLst>
              <a:ext uri="{FF2B5EF4-FFF2-40B4-BE49-F238E27FC236}">
                <a16:creationId xmlns:a16="http://schemas.microsoft.com/office/drawing/2014/main" id="{D240D248-3D17-4E4C-BA40-421CD9A10AB3}"/>
              </a:ext>
            </a:extLst>
          </p:cNvPr>
          <p:cNvSpPr>
            <a:spLocks noChangeArrowheads="1"/>
          </p:cNvSpPr>
          <p:nvPr/>
        </p:nvSpPr>
        <p:spPr bwMode="auto">
          <a:xfrm>
            <a:off x="2300832" y="4901831"/>
            <a:ext cx="864394" cy="627459"/>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999999">
                      <a:alpha val="50000"/>
                    </a:srgbClr>
                  </a:outerShdw>
                </a:effectLst>
              </a14:hiddenEffects>
            </a:ext>
          </a:ex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endParaRPr lang="es-419" altLang="es-419" sz="1350"/>
          </a:p>
        </p:txBody>
      </p:sp>
      <p:grpSp>
        <p:nvGrpSpPr>
          <p:cNvPr id="8" name="Group 4">
            <a:extLst>
              <a:ext uri="{FF2B5EF4-FFF2-40B4-BE49-F238E27FC236}">
                <a16:creationId xmlns:a16="http://schemas.microsoft.com/office/drawing/2014/main" id="{EC93EC58-6256-914C-B8AE-A3B22B11AE75}"/>
              </a:ext>
            </a:extLst>
          </p:cNvPr>
          <p:cNvGrpSpPr>
            <a:grpSpLocks/>
          </p:cNvGrpSpPr>
          <p:nvPr/>
        </p:nvGrpSpPr>
        <p:grpSpPr bwMode="auto">
          <a:xfrm>
            <a:off x="6513262" y="2147914"/>
            <a:ext cx="1084659" cy="2049065"/>
            <a:chOff x="3651" y="1480"/>
            <a:chExt cx="911" cy="1721"/>
          </a:xfrm>
        </p:grpSpPr>
        <p:sp>
          <p:nvSpPr>
            <p:cNvPr id="44" name="Rectangle 43">
              <a:extLst>
                <a:ext uri="{FF2B5EF4-FFF2-40B4-BE49-F238E27FC236}">
                  <a16:creationId xmlns:a16="http://schemas.microsoft.com/office/drawing/2014/main" id="{DDDE9376-7DB3-4C47-ABD0-03C34370E3FF}"/>
                </a:ext>
              </a:extLst>
            </p:cNvPr>
            <p:cNvSpPr>
              <a:spLocks noChangeArrowheads="1"/>
            </p:cNvSpPr>
            <p:nvPr/>
          </p:nvSpPr>
          <p:spPr bwMode="auto">
            <a:xfrm>
              <a:off x="3651" y="1820"/>
              <a:ext cx="911" cy="1381"/>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45" name="Text Box 6">
              <a:extLst>
                <a:ext uri="{FF2B5EF4-FFF2-40B4-BE49-F238E27FC236}">
                  <a16:creationId xmlns:a16="http://schemas.microsoft.com/office/drawing/2014/main" id="{5CEEDDE7-8350-2F40-9B1F-DC51FC255687}"/>
                </a:ext>
              </a:extLst>
            </p:cNvPr>
            <p:cNvSpPr txBox="1">
              <a:spLocks noChangeArrowheads="1"/>
            </p:cNvSpPr>
            <p:nvPr/>
          </p:nvSpPr>
          <p:spPr bwMode="auto">
            <a:xfrm>
              <a:off x="3651" y="1842"/>
              <a:ext cx="911" cy="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Contribuer au processus de changement</a:t>
              </a:r>
            </a:p>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 Se sentir propriétaire du changement –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en contrôle</a:t>
              </a:r>
            </a:p>
            <a:p>
              <a:pPr algn="ctr" eaLnBrk="1" hangingPunct="1"/>
              <a:r>
                <a:rPr lang="fr-CA" altLang="fr-FR" sz="900">
                  <a:ea typeface="Arial Unicode MS" panose="020B0604020202020204" pitchFamily="34" charset="-128"/>
                  <a:cs typeface="Arial Unicode MS" panose="020B0604020202020204" pitchFamily="34" charset="-128"/>
                </a:rPr>
                <a:t> Avoir et utiliser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les ressources nécessaires</a:t>
              </a:r>
            </a:p>
          </p:txBody>
        </p:sp>
        <p:sp>
          <p:nvSpPr>
            <p:cNvPr id="46" name="Rectangle 45">
              <a:extLst>
                <a:ext uri="{FF2B5EF4-FFF2-40B4-BE49-F238E27FC236}">
                  <a16:creationId xmlns:a16="http://schemas.microsoft.com/office/drawing/2014/main" id="{825B4F37-8083-8B46-9708-9EF23B1D40F8}"/>
                </a:ext>
              </a:extLst>
            </p:cNvPr>
            <p:cNvSpPr>
              <a:spLocks noChangeArrowheads="1"/>
            </p:cNvSpPr>
            <p:nvPr/>
          </p:nvSpPr>
          <p:spPr bwMode="auto">
            <a:xfrm>
              <a:off x="3651" y="1480"/>
              <a:ext cx="911" cy="353"/>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47" name="Rectangle 46">
              <a:extLst>
                <a:ext uri="{FF2B5EF4-FFF2-40B4-BE49-F238E27FC236}">
                  <a16:creationId xmlns:a16="http://schemas.microsoft.com/office/drawing/2014/main" id="{AACC5370-A903-F240-BF31-20D7F8113BDB}"/>
                </a:ext>
              </a:extLst>
            </p:cNvPr>
            <p:cNvSpPr>
              <a:spLocks noChangeArrowheads="1"/>
            </p:cNvSpPr>
            <p:nvPr/>
          </p:nvSpPr>
          <p:spPr bwMode="auto">
            <a:xfrm>
              <a:off x="3651" y="1528"/>
              <a:ext cx="91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Appropriation</a:t>
              </a:r>
            </a:p>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(faire)</a:t>
              </a:r>
              <a:endParaRPr lang="fr-CA" altLang="fr-FR" sz="1050">
                <a:solidFill>
                  <a:schemeClr val="bg1"/>
                </a:solidFill>
                <a:ea typeface="Arial Unicode MS" panose="020B0604020202020204" pitchFamily="34" charset="-128"/>
                <a:cs typeface="Arial Unicode MS" panose="020B0604020202020204" pitchFamily="34" charset="-128"/>
              </a:endParaRPr>
            </a:p>
          </p:txBody>
        </p:sp>
      </p:grpSp>
      <p:grpSp>
        <p:nvGrpSpPr>
          <p:cNvPr id="9" name="Group 9">
            <a:extLst>
              <a:ext uri="{FF2B5EF4-FFF2-40B4-BE49-F238E27FC236}">
                <a16:creationId xmlns:a16="http://schemas.microsoft.com/office/drawing/2014/main" id="{23741F37-028E-6949-9924-21EAACB2AB30}"/>
              </a:ext>
            </a:extLst>
          </p:cNvPr>
          <p:cNvGrpSpPr>
            <a:grpSpLocks/>
          </p:cNvGrpSpPr>
          <p:nvPr/>
        </p:nvGrpSpPr>
        <p:grpSpPr bwMode="auto">
          <a:xfrm>
            <a:off x="5320256" y="2530104"/>
            <a:ext cx="1084659" cy="1647823"/>
            <a:chOff x="2699" y="1281"/>
            <a:chExt cx="911" cy="1357"/>
          </a:xfrm>
        </p:grpSpPr>
        <p:sp>
          <p:nvSpPr>
            <p:cNvPr id="40" name="Rectangle 39">
              <a:extLst>
                <a:ext uri="{FF2B5EF4-FFF2-40B4-BE49-F238E27FC236}">
                  <a16:creationId xmlns:a16="http://schemas.microsoft.com/office/drawing/2014/main" id="{93DDB010-DA43-084E-B3C4-1E02C8CEA966}"/>
                </a:ext>
              </a:extLst>
            </p:cNvPr>
            <p:cNvSpPr>
              <a:spLocks noChangeArrowheads="1"/>
            </p:cNvSpPr>
            <p:nvPr/>
          </p:nvSpPr>
          <p:spPr bwMode="auto">
            <a:xfrm>
              <a:off x="2699" y="1281"/>
              <a:ext cx="911" cy="335"/>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41" name="Rectangle 40">
              <a:extLst>
                <a:ext uri="{FF2B5EF4-FFF2-40B4-BE49-F238E27FC236}">
                  <a16:creationId xmlns:a16="http://schemas.microsoft.com/office/drawing/2014/main" id="{46EF65A9-3E0E-BD48-ACD3-FF38400DBCD3}"/>
                </a:ext>
              </a:extLst>
            </p:cNvPr>
            <p:cNvSpPr>
              <a:spLocks noChangeArrowheads="1"/>
            </p:cNvSpPr>
            <p:nvPr/>
          </p:nvSpPr>
          <p:spPr bwMode="auto">
            <a:xfrm>
              <a:off x="2699" y="1615"/>
              <a:ext cx="911" cy="1023"/>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42" name="Text Box 12">
              <a:extLst>
                <a:ext uri="{FF2B5EF4-FFF2-40B4-BE49-F238E27FC236}">
                  <a16:creationId xmlns:a16="http://schemas.microsoft.com/office/drawing/2014/main" id="{2A2B3690-63F6-5547-8354-D19ED9C2DBA6}"/>
                </a:ext>
              </a:extLst>
            </p:cNvPr>
            <p:cNvSpPr txBox="1">
              <a:spLocks noChangeArrowheads="1"/>
            </p:cNvSpPr>
            <p:nvPr/>
          </p:nvSpPr>
          <p:spPr bwMode="auto">
            <a:xfrm>
              <a:off x="2699" y="1659"/>
              <a:ext cx="911"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Comprendre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les impacts</a:t>
              </a:r>
            </a:p>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Agir sur les  impacts</a:t>
              </a:r>
            </a:p>
            <a:p>
              <a:pPr algn="ctr" eaLnBrk="1" hangingPunct="1"/>
              <a:r>
                <a:rPr lang="fr-CA" altLang="fr-FR" sz="900">
                  <a:ea typeface="Arial Unicode MS" panose="020B0604020202020204" pitchFamily="34" charset="-128"/>
                  <a:cs typeface="Arial Unicode MS" panose="020B0604020202020204" pitchFamily="34" charset="-128"/>
                </a:rPr>
                <a:t>Se préparer pour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la transition</a:t>
              </a:r>
            </a:p>
          </p:txBody>
        </p:sp>
        <p:sp>
          <p:nvSpPr>
            <p:cNvPr id="43" name="Rectangle 42">
              <a:extLst>
                <a:ext uri="{FF2B5EF4-FFF2-40B4-BE49-F238E27FC236}">
                  <a16:creationId xmlns:a16="http://schemas.microsoft.com/office/drawing/2014/main" id="{A1F86EA4-DD9C-444B-9705-DEAB285235C3}"/>
                </a:ext>
              </a:extLst>
            </p:cNvPr>
            <p:cNvSpPr>
              <a:spLocks noChangeArrowheads="1"/>
            </p:cNvSpPr>
            <p:nvPr/>
          </p:nvSpPr>
          <p:spPr bwMode="auto">
            <a:xfrm>
              <a:off x="2699" y="1318"/>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Adhésion</a:t>
              </a:r>
            </a:p>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(vouloir)</a:t>
              </a:r>
            </a:p>
          </p:txBody>
        </p:sp>
      </p:grpSp>
      <p:grpSp>
        <p:nvGrpSpPr>
          <p:cNvPr id="10" name="Group 14">
            <a:extLst>
              <a:ext uri="{FF2B5EF4-FFF2-40B4-BE49-F238E27FC236}">
                <a16:creationId xmlns:a16="http://schemas.microsoft.com/office/drawing/2014/main" id="{945668D5-20A9-AB48-98E6-0A751E0BC7D4}"/>
              </a:ext>
            </a:extLst>
          </p:cNvPr>
          <p:cNvGrpSpPr>
            <a:grpSpLocks/>
          </p:cNvGrpSpPr>
          <p:nvPr/>
        </p:nvGrpSpPr>
        <p:grpSpPr bwMode="auto">
          <a:xfrm>
            <a:off x="4127249" y="2882533"/>
            <a:ext cx="1089421" cy="1295401"/>
            <a:chOff x="1722" y="1542"/>
            <a:chExt cx="915" cy="1096"/>
          </a:xfrm>
        </p:grpSpPr>
        <p:sp>
          <p:nvSpPr>
            <p:cNvPr id="36" name="Rectangle 35">
              <a:extLst>
                <a:ext uri="{FF2B5EF4-FFF2-40B4-BE49-F238E27FC236}">
                  <a16:creationId xmlns:a16="http://schemas.microsoft.com/office/drawing/2014/main" id="{AA9531FF-82EF-E74E-951B-2753B6209431}"/>
                </a:ext>
              </a:extLst>
            </p:cNvPr>
            <p:cNvSpPr>
              <a:spLocks noChangeArrowheads="1"/>
            </p:cNvSpPr>
            <p:nvPr/>
          </p:nvSpPr>
          <p:spPr bwMode="auto">
            <a:xfrm>
              <a:off x="1726" y="1885"/>
              <a:ext cx="911" cy="753"/>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37" name="Text Box 16">
              <a:extLst>
                <a:ext uri="{FF2B5EF4-FFF2-40B4-BE49-F238E27FC236}">
                  <a16:creationId xmlns:a16="http://schemas.microsoft.com/office/drawing/2014/main" id="{46D24250-2FA5-B740-BE94-AE8A4D6322CF}"/>
                </a:ext>
              </a:extLst>
            </p:cNvPr>
            <p:cNvSpPr txBox="1">
              <a:spLocks noChangeArrowheads="1"/>
            </p:cNvSpPr>
            <p:nvPr/>
          </p:nvSpPr>
          <p:spPr bwMode="auto">
            <a:xfrm>
              <a:off x="1726" y="1931"/>
              <a:ext cx="911"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Bef>
                  <a:spcPct val="20000"/>
                </a:spcBef>
              </a:pPr>
              <a:r>
                <a:rPr lang="fr-CA" altLang="fr-FR" sz="900" dirty="0">
                  <a:ea typeface="Arial Unicode MS" panose="020B0604020202020204" pitchFamily="34" charset="-128"/>
                  <a:cs typeface="Arial Unicode MS" panose="020B0604020202020204" pitchFamily="34" charset="-128"/>
                </a:rPr>
                <a:t>Comprendre les raisons motivant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le changement</a:t>
              </a:r>
            </a:p>
            <a:p>
              <a:pPr algn="ctr" eaLnBrk="1" hangingPunct="1">
                <a:spcBef>
                  <a:spcPct val="40000"/>
                </a:spcBef>
              </a:pPr>
              <a:r>
                <a:rPr lang="fr-CA" altLang="fr-FR" sz="900" dirty="0">
                  <a:ea typeface="Arial Unicode MS" panose="020B0604020202020204" pitchFamily="34" charset="-128"/>
                  <a:cs typeface="Arial Unicode MS" panose="020B0604020202020204" pitchFamily="34" charset="-128"/>
                </a:rPr>
                <a:t> Croire au succès du projet</a:t>
              </a:r>
            </a:p>
          </p:txBody>
        </p:sp>
        <p:sp>
          <p:nvSpPr>
            <p:cNvPr id="38" name="Rectangle 37">
              <a:extLst>
                <a:ext uri="{FF2B5EF4-FFF2-40B4-BE49-F238E27FC236}">
                  <a16:creationId xmlns:a16="http://schemas.microsoft.com/office/drawing/2014/main" id="{7C24C853-735A-124B-A8FE-F988B012D2EF}"/>
                </a:ext>
              </a:extLst>
            </p:cNvPr>
            <p:cNvSpPr>
              <a:spLocks noChangeArrowheads="1"/>
            </p:cNvSpPr>
            <p:nvPr/>
          </p:nvSpPr>
          <p:spPr bwMode="auto">
            <a:xfrm>
              <a:off x="1726" y="1542"/>
              <a:ext cx="911" cy="357"/>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39" name="Rectangle 38">
              <a:extLst>
                <a:ext uri="{FF2B5EF4-FFF2-40B4-BE49-F238E27FC236}">
                  <a16:creationId xmlns:a16="http://schemas.microsoft.com/office/drawing/2014/main" id="{66FB4407-2C77-0746-AE23-F352343B2608}"/>
                </a:ext>
              </a:extLst>
            </p:cNvPr>
            <p:cNvSpPr>
              <a:spLocks noChangeArrowheads="1"/>
            </p:cNvSpPr>
            <p:nvPr/>
          </p:nvSpPr>
          <p:spPr bwMode="auto">
            <a:xfrm>
              <a:off x="1722" y="1572"/>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Compréhension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(comprendre)</a:t>
              </a:r>
              <a:endParaRPr lang="fr-CA" altLang="fr-FR" sz="1050" dirty="0">
                <a:solidFill>
                  <a:schemeClr val="bg1"/>
                </a:solidFill>
                <a:ea typeface="Arial Unicode MS" panose="020B0604020202020204" pitchFamily="34" charset="-128"/>
                <a:cs typeface="Arial Unicode MS" panose="020B0604020202020204" pitchFamily="34" charset="-128"/>
              </a:endParaRPr>
            </a:p>
          </p:txBody>
        </p:sp>
      </p:grpSp>
      <p:grpSp>
        <p:nvGrpSpPr>
          <p:cNvPr id="11" name="Group 19">
            <a:extLst>
              <a:ext uri="{FF2B5EF4-FFF2-40B4-BE49-F238E27FC236}">
                <a16:creationId xmlns:a16="http://schemas.microsoft.com/office/drawing/2014/main" id="{43801BA1-5FF6-204A-A158-4ED4C7F976C5}"/>
              </a:ext>
            </a:extLst>
          </p:cNvPr>
          <p:cNvGrpSpPr>
            <a:grpSpLocks/>
          </p:cNvGrpSpPr>
          <p:nvPr/>
        </p:nvGrpSpPr>
        <p:grpSpPr bwMode="auto">
          <a:xfrm>
            <a:off x="7701506" y="1985990"/>
            <a:ext cx="1084659" cy="2191940"/>
            <a:chOff x="4684" y="935"/>
            <a:chExt cx="911" cy="1703"/>
          </a:xfrm>
        </p:grpSpPr>
        <p:sp>
          <p:nvSpPr>
            <p:cNvPr id="32" name="Rectangle 31">
              <a:extLst>
                <a:ext uri="{FF2B5EF4-FFF2-40B4-BE49-F238E27FC236}">
                  <a16:creationId xmlns:a16="http://schemas.microsoft.com/office/drawing/2014/main" id="{554611EB-31A6-7641-BAF2-90E950B3BAEA}"/>
                </a:ext>
              </a:extLst>
            </p:cNvPr>
            <p:cNvSpPr>
              <a:spLocks noChangeArrowheads="1"/>
            </p:cNvSpPr>
            <p:nvPr/>
          </p:nvSpPr>
          <p:spPr bwMode="auto">
            <a:xfrm>
              <a:off x="4684" y="935"/>
              <a:ext cx="911" cy="342"/>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33" name="Rectangle 32">
              <a:extLst>
                <a:ext uri="{FF2B5EF4-FFF2-40B4-BE49-F238E27FC236}">
                  <a16:creationId xmlns:a16="http://schemas.microsoft.com/office/drawing/2014/main" id="{10E89FA0-6B83-844C-B94D-1DE11F67D424}"/>
                </a:ext>
              </a:extLst>
            </p:cNvPr>
            <p:cNvSpPr>
              <a:spLocks noChangeArrowheads="1"/>
            </p:cNvSpPr>
            <p:nvPr/>
          </p:nvSpPr>
          <p:spPr bwMode="auto">
            <a:xfrm>
              <a:off x="4684" y="1253"/>
              <a:ext cx="911" cy="1385"/>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34" name="Text Box 22">
              <a:extLst>
                <a:ext uri="{FF2B5EF4-FFF2-40B4-BE49-F238E27FC236}">
                  <a16:creationId xmlns:a16="http://schemas.microsoft.com/office/drawing/2014/main" id="{674C9CFD-366E-2546-9E7F-728A735C3170}"/>
                </a:ext>
              </a:extLst>
            </p:cNvPr>
            <p:cNvSpPr txBox="1">
              <a:spLocks noChangeArrowheads="1"/>
            </p:cNvSpPr>
            <p:nvPr/>
          </p:nvSpPr>
          <p:spPr bwMode="auto">
            <a:xfrm>
              <a:off x="4684" y="1298"/>
              <a:ext cx="911" cy="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dirty="0">
                  <a:ea typeface="Arial Unicode MS" panose="020B0604020202020204" pitchFamily="34" charset="-128"/>
                  <a:cs typeface="Arial Unicode MS" panose="020B0604020202020204" pitchFamily="34" charset="-128"/>
                </a:rPr>
                <a:t>Intégrer les nouvelles façons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de faire dans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le quotidien</a:t>
              </a:r>
            </a:p>
            <a:p>
              <a:pPr algn="ctr" eaLnBrk="1" hangingPunct="1">
                <a:spcAft>
                  <a:spcPct val="70000"/>
                </a:spcAft>
              </a:pPr>
              <a:r>
                <a:rPr lang="fr-CA" altLang="fr-FR" sz="900" dirty="0">
                  <a:ea typeface="Arial Unicode MS" panose="020B0604020202020204" pitchFamily="34" charset="-128"/>
                  <a:cs typeface="Arial Unicode MS" panose="020B0604020202020204" pitchFamily="34" charset="-128"/>
                </a:rPr>
                <a:t>Maintenir le  changement</a:t>
              </a:r>
            </a:p>
            <a:p>
              <a:pPr algn="ctr" eaLnBrk="1" hangingPunct="1"/>
              <a:r>
                <a:rPr lang="fr-CA" altLang="fr-FR" sz="900" dirty="0">
                  <a:ea typeface="Arial Unicode MS" panose="020B0604020202020204" pitchFamily="34" charset="-128"/>
                  <a:cs typeface="Arial Unicode MS" panose="020B0604020202020204" pitchFamily="34" charset="-128"/>
                </a:rPr>
                <a:t>Assurer l'amélioration continue</a:t>
              </a:r>
            </a:p>
          </p:txBody>
        </p:sp>
        <p:sp>
          <p:nvSpPr>
            <p:cNvPr id="35" name="Rectangle 34">
              <a:extLst>
                <a:ext uri="{FF2B5EF4-FFF2-40B4-BE49-F238E27FC236}">
                  <a16:creationId xmlns:a16="http://schemas.microsoft.com/office/drawing/2014/main" id="{C245ED0B-D917-6D40-9D0C-1045601D5822}"/>
                </a:ext>
              </a:extLst>
            </p:cNvPr>
            <p:cNvSpPr>
              <a:spLocks noChangeArrowheads="1"/>
            </p:cNvSpPr>
            <p:nvPr/>
          </p:nvSpPr>
          <p:spPr bwMode="auto">
            <a:xfrm>
              <a:off x="4684" y="978"/>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Intégration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(vivre)</a:t>
              </a:r>
              <a:endParaRPr lang="fr-CA" altLang="fr-FR" sz="1050" dirty="0">
                <a:solidFill>
                  <a:schemeClr val="bg1"/>
                </a:solidFill>
                <a:ea typeface="Arial Unicode MS" panose="020B0604020202020204" pitchFamily="34" charset="-128"/>
                <a:cs typeface="Arial Unicode MS" panose="020B0604020202020204" pitchFamily="34" charset="-128"/>
              </a:endParaRPr>
            </a:p>
          </p:txBody>
        </p:sp>
      </p:grpSp>
      <p:grpSp>
        <p:nvGrpSpPr>
          <p:cNvPr id="12" name="Group 24">
            <a:extLst>
              <a:ext uri="{FF2B5EF4-FFF2-40B4-BE49-F238E27FC236}">
                <a16:creationId xmlns:a16="http://schemas.microsoft.com/office/drawing/2014/main" id="{F2731703-9975-0D49-B0B2-DE14AF9C9D04}"/>
              </a:ext>
            </a:extLst>
          </p:cNvPr>
          <p:cNvGrpSpPr>
            <a:grpSpLocks/>
          </p:cNvGrpSpPr>
          <p:nvPr/>
        </p:nvGrpSpPr>
        <p:grpSpPr bwMode="auto">
          <a:xfrm>
            <a:off x="2948531" y="3098035"/>
            <a:ext cx="1089423" cy="1079897"/>
            <a:chOff x="657" y="2278"/>
            <a:chExt cx="915" cy="907"/>
          </a:xfrm>
        </p:grpSpPr>
        <p:sp>
          <p:nvSpPr>
            <p:cNvPr id="25" name="Rectangle 24">
              <a:extLst>
                <a:ext uri="{FF2B5EF4-FFF2-40B4-BE49-F238E27FC236}">
                  <a16:creationId xmlns:a16="http://schemas.microsoft.com/office/drawing/2014/main" id="{BAC59A27-B9A9-E54C-878C-A97519CC515B}"/>
                </a:ext>
              </a:extLst>
            </p:cNvPr>
            <p:cNvSpPr>
              <a:spLocks noChangeArrowheads="1"/>
            </p:cNvSpPr>
            <p:nvPr/>
          </p:nvSpPr>
          <p:spPr bwMode="auto">
            <a:xfrm>
              <a:off x="657" y="2595"/>
              <a:ext cx="907" cy="590"/>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26" name="Rectangle 25">
              <a:extLst>
                <a:ext uri="{FF2B5EF4-FFF2-40B4-BE49-F238E27FC236}">
                  <a16:creationId xmlns:a16="http://schemas.microsoft.com/office/drawing/2014/main" id="{4C445FBA-59DE-EE44-96E0-7341E3925672}"/>
                </a:ext>
              </a:extLst>
            </p:cNvPr>
            <p:cNvSpPr>
              <a:spLocks noChangeArrowheads="1"/>
            </p:cNvSpPr>
            <p:nvPr/>
          </p:nvSpPr>
          <p:spPr bwMode="auto">
            <a:xfrm>
              <a:off x="657" y="2384"/>
              <a:ext cx="911" cy="25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419" altLang="es-419" sz="1350"/>
            </a:p>
          </p:txBody>
        </p:sp>
        <p:pic>
          <p:nvPicPr>
            <p:cNvPr id="27" name="Picture 27">
              <a:extLst>
                <a:ext uri="{FF2B5EF4-FFF2-40B4-BE49-F238E27FC236}">
                  <a16:creationId xmlns:a16="http://schemas.microsoft.com/office/drawing/2014/main" id="{BC184E3E-FE91-7040-A621-019DFCB7CE1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 y="2384"/>
              <a:ext cx="91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1C586DDD-AC06-0E47-9603-5F64317DB8E3}"/>
                </a:ext>
              </a:extLst>
            </p:cNvPr>
            <p:cNvSpPr>
              <a:spLocks noChangeArrowheads="1"/>
            </p:cNvSpPr>
            <p:nvPr/>
          </p:nvSpPr>
          <p:spPr bwMode="auto">
            <a:xfrm>
              <a:off x="657" y="2384"/>
              <a:ext cx="911" cy="25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419" altLang="es-419" sz="1350"/>
            </a:p>
          </p:txBody>
        </p:sp>
        <p:sp>
          <p:nvSpPr>
            <p:cNvPr id="29" name="Rectangle 28">
              <a:extLst>
                <a:ext uri="{FF2B5EF4-FFF2-40B4-BE49-F238E27FC236}">
                  <a16:creationId xmlns:a16="http://schemas.microsoft.com/office/drawing/2014/main" id="{8F04CB92-07BF-7543-98C5-0726647F474B}"/>
                </a:ext>
              </a:extLst>
            </p:cNvPr>
            <p:cNvSpPr>
              <a:spLocks noChangeArrowheads="1"/>
            </p:cNvSpPr>
            <p:nvPr/>
          </p:nvSpPr>
          <p:spPr bwMode="auto">
            <a:xfrm>
              <a:off x="657" y="2278"/>
              <a:ext cx="907" cy="362"/>
            </a:xfrm>
            <a:prstGeom prst="rect">
              <a:avLst/>
            </a:prstGeom>
            <a:solidFill>
              <a:srgbClr val="CC0000"/>
            </a:solidFill>
            <a:ln w="19050" cap="rnd">
              <a:solidFill>
                <a:schemeClr val="folHlink"/>
              </a:solidFill>
              <a:miter lim="800000"/>
              <a:headEnd/>
              <a:tailEnd/>
            </a:ln>
          </p:spPr>
          <p:txBody>
            <a:bodyPr/>
            <a:lstStyle/>
            <a:p>
              <a:pPr eaLnBrk="1" hangingPunct="1"/>
              <a:endParaRPr lang="es-419" altLang="es-419" sz="1350"/>
            </a:p>
          </p:txBody>
        </p:sp>
        <p:sp>
          <p:nvSpPr>
            <p:cNvPr id="30" name="Text Box 30">
              <a:extLst>
                <a:ext uri="{FF2B5EF4-FFF2-40B4-BE49-F238E27FC236}">
                  <a16:creationId xmlns:a16="http://schemas.microsoft.com/office/drawing/2014/main" id="{841275AC-67BF-FC43-B3EF-B5D5FB9FFAE4}"/>
                </a:ext>
              </a:extLst>
            </p:cNvPr>
            <p:cNvSpPr txBox="1">
              <a:spLocks noChangeArrowheads="1"/>
            </p:cNvSpPr>
            <p:nvPr/>
          </p:nvSpPr>
          <p:spPr bwMode="auto">
            <a:xfrm>
              <a:off x="698" y="2683"/>
              <a:ext cx="866" cy="4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Bef>
                  <a:spcPct val="20000"/>
                </a:spcBef>
              </a:pPr>
              <a:r>
                <a:rPr lang="fr-CA" altLang="fr-FR" sz="900">
                  <a:ea typeface="Arial Unicode MS" panose="020B0604020202020204" pitchFamily="34" charset="-128"/>
                  <a:cs typeface="Arial Unicode MS" panose="020B0604020202020204" pitchFamily="34" charset="-128"/>
                </a:rPr>
                <a:t>Avoir conscience des changements à venir</a:t>
              </a:r>
            </a:p>
          </p:txBody>
        </p:sp>
        <p:sp>
          <p:nvSpPr>
            <p:cNvPr id="31" name="Rectangle 30">
              <a:extLst>
                <a:ext uri="{FF2B5EF4-FFF2-40B4-BE49-F238E27FC236}">
                  <a16:creationId xmlns:a16="http://schemas.microsoft.com/office/drawing/2014/main" id="{B5EA309B-57B0-E440-935F-69B718C94CDF}"/>
                </a:ext>
              </a:extLst>
            </p:cNvPr>
            <p:cNvSpPr>
              <a:spLocks noChangeArrowheads="1"/>
            </p:cNvSpPr>
            <p:nvPr/>
          </p:nvSpPr>
          <p:spPr bwMode="auto">
            <a:xfrm>
              <a:off x="661" y="2319"/>
              <a:ext cx="91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Sensibilisation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(voir)</a:t>
              </a:r>
            </a:p>
          </p:txBody>
        </p:sp>
      </p:grpSp>
      <p:sp>
        <p:nvSpPr>
          <p:cNvPr id="13" name="AutoShape 32">
            <a:extLst>
              <a:ext uri="{FF2B5EF4-FFF2-40B4-BE49-F238E27FC236}">
                <a16:creationId xmlns:a16="http://schemas.microsoft.com/office/drawing/2014/main" id="{5A97CC06-725C-724B-BDF5-28D954DD9D2C}"/>
              </a:ext>
            </a:extLst>
          </p:cNvPr>
          <p:cNvSpPr>
            <a:spLocks noChangeArrowheads="1"/>
          </p:cNvSpPr>
          <p:nvPr/>
        </p:nvSpPr>
        <p:spPr bwMode="blackWhite">
          <a:xfrm>
            <a:off x="2948532" y="1499025"/>
            <a:ext cx="5887640" cy="432197"/>
          </a:xfrm>
          <a:prstGeom prst="homePlate">
            <a:avLst>
              <a:gd name="adj" fmla="val 27497"/>
            </a:avLst>
          </a:prstGeom>
          <a:solidFill>
            <a:schemeClr val="accent6">
              <a:lumMod val="50000"/>
            </a:schemeClr>
          </a:solidFill>
          <a:ln>
            <a:noFill/>
          </a:ln>
          <a:effec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endParaRPr lang="es-419" altLang="es-419" sz="1350"/>
          </a:p>
        </p:txBody>
      </p:sp>
      <p:sp>
        <p:nvSpPr>
          <p:cNvPr id="14" name="Text Box 33">
            <a:extLst>
              <a:ext uri="{FF2B5EF4-FFF2-40B4-BE49-F238E27FC236}">
                <a16:creationId xmlns:a16="http://schemas.microsoft.com/office/drawing/2014/main" id="{9EE48C98-51AC-DC4E-9C47-3E90176A923B}"/>
              </a:ext>
            </a:extLst>
          </p:cNvPr>
          <p:cNvSpPr txBox="1">
            <a:spLocks noChangeArrowheads="1"/>
          </p:cNvSpPr>
          <p:nvPr/>
        </p:nvSpPr>
        <p:spPr bwMode="blackWhite">
          <a:xfrm>
            <a:off x="2894954" y="1587570"/>
            <a:ext cx="1403747" cy="253916"/>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ct val="50000"/>
              </a:spcBef>
            </a:pPr>
            <a:r>
              <a:rPr lang="fr-CA" altLang="fr-FR" sz="1050" b="1" dirty="0">
                <a:solidFill>
                  <a:schemeClr val="bg1"/>
                </a:solidFill>
                <a:ea typeface="Arial Unicode MS" panose="020B0604020202020204" pitchFamily="34" charset="-128"/>
                <a:cs typeface="Arial Unicode MS" panose="020B0604020202020204" pitchFamily="34" charset="-128"/>
              </a:rPr>
              <a:t>Début du projet</a:t>
            </a:r>
          </a:p>
        </p:txBody>
      </p:sp>
      <p:sp>
        <p:nvSpPr>
          <p:cNvPr id="15" name="Rectangle 14">
            <a:extLst>
              <a:ext uri="{FF2B5EF4-FFF2-40B4-BE49-F238E27FC236}">
                <a16:creationId xmlns:a16="http://schemas.microsoft.com/office/drawing/2014/main" id="{68B3A165-6626-D543-96E8-2D015FEDB3D2}"/>
              </a:ext>
            </a:extLst>
          </p:cNvPr>
          <p:cNvSpPr>
            <a:spLocks noChangeArrowheads="1"/>
          </p:cNvSpPr>
          <p:nvPr/>
        </p:nvSpPr>
        <p:spPr bwMode="blackWhite">
          <a:xfrm>
            <a:off x="6945459" y="1587570"/>
            <a:ext cx="1920479" cy="253916"/>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050" b="1">
                <a:solidFill>
                  <a:schemeClr val="bg1"/>
                </a:solidFill>
                <a:ea typeface="Arial Unicode MS" panose="020B0604020202020204" pitchFamily="34" charset="-128"/>
                <a:cs typeface="Arial Unicode MS" panose="020B0604020202020204" pitchFamily="34" charset="-128"/>
              </a:rPr>
              <a:t>Cible</a:t>
            </a:r>
            <a:r>
              <a:rPr lang="fr-CA" altLang="fr-FR" sz="1050" b="1">
                <a:solidFill>
                  <a:schemeClr val="bg1"/>
                </a:solidFill>
                <a:latin typeface="Verdana" panose="020B0604030504040204" pitchFamily="34" charset="0"/>
                <a:ea typeface="Arial Unicode MS" panose="020B0604020202020204" pitchFamily="34" charset="-128"/>
                <a:cs typeface="Arial Unicode MS" panose="020B0604020202020204" pitchFamily="34" charset="-128"/>
              </a:rPr>
              <a:t> </a:t>
            </a:r>
          </a:p>
        </p:txBody>
      </p:sp>
      <p:sp>
        <p:nvSpPr>
          <p:cNvPr id="16" name="Text Box 35">
            <a:extLst>
              <a:ext uri="{FF2B5EF4-FFF2-40B4-BE49-F238E27FC236}">
                <a16:creationId xmlns:a16="http://schemas.microsoft.com/office/drawing/2014/main" id="{B0B592E9-6AD5-2944-BADE-E524E0B328AD}"/>
              </a:ext>
            </a:extLst>
          </p:cNvPr>
          <p:cNvSpPr txBox="1">
            <a:spLocks noChangeArrowheads="1"/>
          </p:cNvSpPr>
          <p:nvPr/>
        </p:nvSpPr>
        <p:spPr bwMode="blackWhite">
          <a:xfrm rot="-5400000">
            <a:off x="1919377" y="2542815"/>
            <a:ext cx="1210588" cy="276999"/>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200" b="1">
                <a:ea typeface="Arial Unicode MS" panose="020B0604020202020204" pitchFamily="34" charset="-128"/>
                <a:cs typeface="Arial Unicode MS" panose="020B0604020202020204" pitchFamily="34" charset="-128"/>
              </a:rPr>
              <a:t>Gestionnaires</a:t>
            </a:r>
          </a:p>
        </p:txBody>
      </p:sp>
      <p:sp>
        <p:nvSpPr>
          <p:cNvPr id="17" name="Text Box 36">
            <a:extLst>
              <a:ext uri="{FF2B5EF4-FFF2-40B4-BE49-F238E27FC236}">
                <a16:creationId xmlns:a16="http://schemas.microsoft.com/office/drawing/2014/main" id="{CC0761A2-1F65-B440-9EE1-720DE0B8F09B}"/>
              </a:ext>
            </a:extLst>
          </p:cNvPr>
          <p:cNvSpPr txBox="1">
            <a:spLocks noChangeArrowheads="1"/>
          </p:cNvSpPr>
          <p:nvPr/>
        </p:nvSpPr>
        <p:spPr bwMode="blackWhite">
          <a:xfrm rot="-5400000">
            <a:off x="2022925" y="4652603"/>
            <a:ext cx="1053494" cy="276999"/>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200" b="1">
                <a:ea typeface="Arial Unicode MS" panose="020B0604020202020204" pitchFamily="34" charset="-128"/>
                <a:cs typeface="Arial Unicode MS" panose="020B0604020202020204" pitchFamily="34" charset="-128"/>
              </a:rPr>
              <a:t>Ressources</a:t>
            </a:r>
          </a:p>
        </p:txBody>
      </p:sp>
      <p:sp>
        <p:nvSpPr>
          <p:cNvPr id="18" name="Rectangle 17">
            <a:extLst>
              <a:ext uri="{FF2B5EF4-FFF2-40B4-BE49-F238E27FC236}">
                <a16:creationId xmlns:a16="http://schemas.microsoft.com/office/drawing/2014/main" id="{B97AE8D6-93F4-5E4D-A807-785076C30AB6}"/>
              </a:ext>
            </a:extLst>
          </p:cNvPr>
          <p:cNvSpPr>
            <a:spLocks noChangeArrowheads="1"/>
          </p:cNvSpPr>
          <p:nvPr/>
        </p:nvSpPr>
        <p:spPr bwMode="auto">
          <a:xfrm>
            <a:off x="4191544" y="4416057"/>
            <a:ext cx="1084659"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Sensibilisation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(voir)</a:t>
            </a:r>
          </a:p>
        </p:txBody>
      </p:sp>
      <p:sp>
        <p:nvSpPr>
          <p:cNvPr id="19" name="Line 38">
            <a:extLst>
              <a:ext uri="{FF2B5EF4-FFF2-40B4-BE49-F238E27FC236}">
                <a16:creationId xmlns:a16="http://schemas.microsoft.com/office/drawing/2014/main" id="{51E3960F-C1C5-7F40-B9CA-AB90DB804D60}"/>
              </a:ext>
            </a:extLst>
          </p:cNvPr>
          <p:cNvSpPr>
            <a:spLocks noChangeShapeType="1"/>
          </p:cNvSpPr>
          <p:nvPr/>
        </p:nvSpPr>
        <p:spPr bwMode="blackWhite">
          <a:xfrm>
            <a:off x="2841375" y="1499025"/>
            <a:ext cx="0" cy="3780234"/>
          </a:xfrm>
          <a:prstGeom prst="line">
            <a:avLst/>
          </a:prstGeom>
          <a:noFill/>
          <a:ln w="19050">
            <a:solidFill>
              <a:srgbClr val="70A5B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s-419" sz="1350"/>
          </a:p>
        </p:txBody>
      </p:sp>
      <p:sp>
        <p:nvSpPr>
          <p:cNvPr id="20" name="Line 39">
            <a:extLst>
              <a:ext uri="{FF2B5EF4-FFF2-40B4-BE49-F238E27FC236}">
                <a16:creationId xmlns:a16="http://schemas.microsoft.com/office/drawing/2014/main" id="{97EBB9B3-F4F1-B64B-8083-866FD99ADCB5}"/>
              </a:ext>
            </a:extLst>
          </p:cNvPr>
          <p:cNvSpPr>
            <a:spLocks noChangeShapeType="1"/>
          </p:cNvSpPr>
          <p:nvPr/>
        </p:nvSpPr>
        <p:spPr bwMode="blackWhite">
          <a:xfrm>
            <a:off x="2300831" y="4307709"/>
            <a:ext cx="6480572" cy="0"/>
          </a:xfrm>
          <a:prstGeom prst="line">
            <a:avLst/>
          </a:prstGeom>
          <a:noFill/>
          <a:ln w="19050">
            <a:solidFill>
              <a:srgbClr val="70A5B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s-419" sz="1350"/>
          </a:p>
        </p:txBody>
      </p:sp>
      <p:sp>
        <p:nvSpPr>
          <p:cNvPr id="21" name="Rectangle 20">
            <a:extLst>
              <a:ext uri="{FF2B5EF4-FFF2-40B4-BE49-F238E27FC236}">
                <a16:creationId xmlns:a16="http://schemas.microsoft.com/office/drawing/2014/main" id="{0697A70B-198C-D84E-8A39-95765C4859B7}"/>
              </a:ext>
            </a:extLst>
          </p:cNvPr>
          <p:cNvSpPr>
            <a:spLocks noChangeArrowheads="1"/>
          </p:cNvSpPr>
          <p:nvPr/>
        </p:nvSpPr>
        <p:spPr bwMode="auto">
          <a:xfrm>
            <a:off x="5325019" y="4416057"/>
            <a:ext cx="1084659"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Compréhension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(comprendre)</a:t>
            </a:r>
          </a:p>
        </p:txBody>
      </p:sp>
      <p:sp>
        <p:nvSpPr>
          <p:cNvPr id="22" name="Rectangle 21">
            <a:extLst>
              <a:ext uri="{FF2B5EF4-FFF2-40B4-BE49-F238E27FC236}">
                <a16:creationId xmlns:a16="http://schemas.microsoft.com/office/drawing/2014/main" id="{3770AD41-150A-E64F-B0D8-FD4C91CEAF14}"/>
              </a:ext>
            </a:extLst>
          </p:cNvPr>
          <p:cNvSpPr>
            <a:spLocks noChangeArrowheads="1"/>
          </p:cNvSpPr>
          <p:nvPr/>
        </p:nvSpPr>
        <p:spPr bwMode="auto">
          <a:xfrm>
            <a:off x="6508500" y="4417246"/>
            <a:ext cx="1084659" cy="377429"/>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Adhésion</a:t>
            </a:r>
          </a:p>
          <a:p>
            <a:pPr algn="ctr" eaLnBrk="1" hangingPunct="1"/>
            <a:r>
              <a:rPr lang="fr-CA" altLang="fr-FR" sz="1050">
                <a:solidFill>
                  <a:schemeClr val="bg1"/>
                </a:solidFill>
                <a:ea typeface="Arial Unicode MS" panose="020B0604020202020204" pitchFamily="34" charset="-128"/>
                <a:cs typeface="Arial Unicode MS" panose="020B0604020202020204" pitchFamily="34" charset="-128"/>
              </a:rPr>
              <a:t>(vouloir)</a:t>
            </a:r>
          </a:p>
        </p:txBody>
      </p:sp>
      <p:sp>
        <p:nvSpPr>
          <p:cNvPr id="23" name="Rectangle 22">
            <a:extLst>
              <a:ext uri="{FF2B5EF4-FFF2-40B4-BE49-F238E27FC236}">
                <a16:creationId xmlns:a16="http://schemas.microsoft.com/office/drawing/2014/main" id="{FAD0E66A-34AC-7D4C-8703-F977658DBDF6}"/>
              </a:ext>
            </a:extLst>
          </p:cNvPr>
          <p:cNvSpPr>
            <a:spLocks noChangeArrowheads="1"/>
          </p:cNvSpPr>
          <p:nvPr/>
        </p:nvSpPr>
        <p:spPr bwMode="auto">
          <a:xfrm>
            <a:off x="7755085" y="4416057"/>
            <a:ext cx="1084660"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Intégration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(vivre)</a:t>
            </a:r>
          </a:p>
        </p:txBody>
      </p:sp>
      <p:sp>
        <p:nvSpPr>
          <p:cNvPr id="24" name="Rectangle 23">
            <a:extLst>
              <a:ext uri="{FF2B5EF4-FFF2-40B4-BE49-F238E27FC236}">
                <a16:creationId xmlns:a16="http://schemas.microsoft.com/office/drawing/2014/main" id="{7E747396-BD34-D64C-A964-A9BADDCDE888}"/>
              </a:ext>
            </a:extLst>
          </p:cNvPr>
          <p:cNvSpPr>
            <a:spLocks noChangeArrowheads="1"/>
          </p:cNvSpPr>
          <p:nvPr/>
        </p:nvSpPr>
        <p:spPr bwMode="auto">
          <a:xfrm>
            <a:off x="6508500" y="4814915"/>
            <a:ext cx="1084659" cy="377429"/>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Appropriation</a:t>
            </a:r>
          </a:p>
          <a:p>
            <a:pPr algn="ctr" eaLnBrk="1" hangingPunct="1"/>
            <a:r>
              <a:rPr lang="fr-CA" altLang="fr-FR" sz="1050" dirty="0">
                <a:solidFill>
                  <a:schemeClr val="bg1"/>
                </a:solidFill>
                <a:ea typeface="Arial Unicode MS" panose="020B0604020202020204" pitchFamily="34" charset="-128"/>
                <a:cs typeface="Arial Unicode MS" panose="020B0604020202020204" pitchFamily="34" charset="-128"/>
              </a:rPr>
              <a:t>(faire)</a:t>
            </a:r>
          </a:p>
        </p:txBody>
      </p:sp>
    </p:spTree>
    <p:extLst>
      <p:ext uri="{BB962C8B-B14F-4D97-AF65-F5344CB8AC3E}">
        <p14:creationId xmlns:p14="http://schemas.microsoft.com/office/powerpoint/2010/main" val="2891508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3790007-14B7-4442-BC17-57E9E57681F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F7BAFEC9-3DEC-3242-83A0-56293CED44B1}"/>
              </a:ext>
            </a:extLst>
          </p:cNvPr>
          <p:cNvSpPr>
            <a:spLocks noGrp="1"/>
          </p:cNvSpPr>
          <p:nvPr>
            <p:ph type="sldNum" sz="quarter" idx="11"/>
          </p:nvPr>
        </p:nvSpPr>
        <p:spPr/>
        <p:txBody>
          <a:bodyPr/>
          <a:lstStyle/>
          <a:p>
            <a:pPr>
              <a:defRPr/>
            </a:pPr>
            <a:fld id="{A9B9E11D-E96E-434C-8083-A49BC675742A}" type="slidenum">
              <a:rPr lang="fr-FR" smtClean="0"/>
              <a:pPr>
                <a:defRPr/>
              </a:pPr>
              <a:t>44</a:t>
            </a:fld>
            <a:endParaRPr lang="fr-FR"/>
          </a:p>
        </p:txBody>
      </p:sp>
      <p:sp>
        <p:nvSpPr>
          <p:cNvPr id="5" name="Titre 1">
            <a:extLst>
              <a:ext uri="{FF2B5EF4-FFF2-40B4-BE49-F238E27FC236}">
                <a16:creationId xmlns:a16="http://schemas.microsoft.com/office/drawing/2014/main" id="{E27952FD-5333-624C-99C6-12EE37C8DBA1}"/>
              </a:ext>
            </a:extLst>
          </p:cNvPr>
          <p:cNvSpPr txBox="1">
            <a:spLocks/>
          </p:cNvSpPr>
          <p:nvPr/>
        </p:nvSpPr>
        <p:spPr bwMode="auto">
          <a:xfrm>
            <a:off x="1544104" y="116632"/>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Mesurer l’intégration du changement</a:t>
            </a:r>
            <a:endParaRPr lang="x-none" sz="2800" dirty="0">
              <a:latin typeface="Arial" panose="020B0604020202020204" pitchFamily="34" charset="0"/>
              <a:cs typeface="Arial" panose="020B0604020202020204" pitchFamily="34" charset="0"/>
            </a:endParaRPr>
          </a:p>
        </p:txBody>
      </p:sp>
      <p:sp>
        <p:nvSpPr>
          <p:cNvPr id="6" name="Espace réservé du contenu 2">
            <a:extLst>
              <a:ext uri="{FF2B5EF4-FFF2-40B4-BE49-F238E27FC236}">
                <a16:creationId xmlns:a16="http://schemas.microsoft.com/office/drawing/2014/main" id="{0AFD3B31-EACA-F947-8AE2-22442982ED80}"/>
              </a:ext>
            </a:extLst>
          </p:cNvPr>
          <p:cNvSpPr txBox="1">
            <a:spLocks/>
          </p:cNvSpPr>
          <p:nvPr/>
        </p:nvSpPr>
        <p:spPr>
          <a:xfrm>
            <a:off x="324014" y="1484784"/>
            <a:ext cx="10532876" cy="4465255"/>
          </a:xfrm>
          <a:prstGeom prst="rect">
            <a:avLst/>
          </a:prstGeom>
        </p:spPr>
        <p:style>
          <a:lnRef idx="1">
            <a:schemeClr val="accent6"/>
          </a:lnRef>
          <a:fillRef idx="3">
            <a:schemeClr val="accent6"/>
          </a:fillRef>
          <a:effectRef idx="2">
            <a:schemeClr val="accent6"/>
          </a:effectRef>
          <a:fontRef idx="minor">
            <a:schemeClr val="lt1"/>
          </a:fontRef>
        </p:style>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altLang="fr-FR" sz="1800" u="sng" dirty="0">
                <a:latin typeface="Arial" panose="020B0604020202020204" pitchFamily="34" charset="0"/>
                <a:cs typeface="Arial" panose="020B0604020202020204" pitchFamily="34" charset="0"/>
              </a:rPr>
              <a:t>Pourquoi?</a:t>
            </a:r>
          </a:p>
          <a:p>
            <a:pPr marL="0" indent="0">
              <a:buFont typeface="Arial" panose="020B0604020202020204" pitchFamily="34" charset="0"/>
              <a:buNone/>
            </a:pPr>
            <a:endParaRPr lang="fr-CA" altLang="fr-FR" sz="1800" dirty="0">
              <a:latin typeface="Arial" panose="020B0604020202020204" pitchFamily="34" charset="0"/>
              <a:cs typeface="Arial" panose="020B0604020202020204" pitchFamily="34" charset="0"/>
            </a:endParaRPr>
          </a:p>
          <a:p>
            <a:pPr lvl="1" eaLnBrk="1" hangingPunct="1"/>
            <a:r>
              <a:rPr lang="fr-CA" altLang="fr-FR" sz="1800" dirty="0">
                <a:latin typeface="Arial" panose="020B0604020202020204" pitchFamily="34" charset="0"/>
                <a:cs typeface="Arial" panose="020B0604020202020204" pitchFamily="34" charset="0"/>
              </a:rPr>
              <a:t>Mesurer la progression des agents ciblés</a:t>
            </a:r>
          </a:p>
          <a:p>
            <a:pPr lvl="1" eaLnBrk="1" hangingPunct="1"/>
            <a:r>
              <a:rPr lang="fr-CA" altLang="fr-FR" sz="1800" dirty="0">
                <a:latin typeface="Arial" panose="020B0604020202020204" pitchFamily="34" charset="0"/>
                <a:cs typeface="Arial" panose="020B0604020202020204" pitchFamily="34" charset="0"/>
              </a:rPr>
              <a:t>Mesurer la compréhension </a:t>
            </a:r>
          </a:p>
          <a:p>
            <a:pPr lvl="1" eaLnBrk="1" hangingPunct="1"/>
            <a:r>
              <a:rPr lang="fr-CA" altLang="fr-FR" sz="1800" dirty="0">
                <a:latin typeface="Arial" panose="020B0604020202020204" pitchFamily="34" charset="0"/>
                <a:cs typeface="Arial" panose="020B0604020202020204" pitchFamily="34" charset="0"/>
              </a:rPr>
              <a:t>Mesurer l'adhésion</a:t>
            </a:r>
          </a:p>
          <a:p>
            <a:pPr lvl="1" eaLnBrk="1" hangingPunct="1"/>
            <a:r>
              <a:rPr lang="fr-CA" altLang="fr-FR" sz="1800" dirty="0">
                <a:latin typeface="Arial" panose="020B0604020202020204" pitchFamily="34" charset="0"/>
                <a:cs typeface="Arial" panose="020B0604020202020204" pitchFamily="34" charset="0"/>
              </a:rPr>
              <a:t>Mesurer l'appropriation du changement</a:t>
            </a:r>
          </a:p>
          <a:p>
            <a:pPr eaLnBrk="1" hangingPunct="1"/>
            <a:endParaRPr lang="fr-CA" altLang="fr-FR" sz="1800" dirty="0">
              <a:latin typeface="Arial" panose="020B0604020202020204" pitchFamily="34" charset="0"/>
              <a:cs typeface="Arial" panose="020B0604020202020204" pitchFamily="34" charset="0"/>
            </a:endParaRPr>
          </a:p>
          <a:p>
            <a:pPr eaLnBrk="1" hangingPunct="1"/>
            <a:r>
              <a:rPr lang="fr-CA" altLang="fr-FR" sz="1800" dirty="0">
                <a:latin typeface="Arial" panose="020B0604020202020204" pitchFamily="34" charset="0"/>
                <a:cs typeface="Arial" panose="020B0604020202020204" pitchFamily="34" charset="0"/>
              </a:rPr>
              <a:t>Mesurer pour mieux intégrer le changement et procéder aux ajustements nécessaires pour atteindre les résultats.</a:t>
            </a:r>
          </a:p>
          <a:p>
            <a:r>
              <a:rPr lang="fr-CA" altLang="en-US" sz="1800" dirty="0">
                <a:latin typeface="Arial" panose="020B0604020202020204" pitchFamily="34" charset="0"/>
                <a:cs typeface="Arial" panose="020B0604020202020204" pitchFamily="34" charset="0"/>
              </a:rPr>
              <a:t>Prendre en compte les sondages et les questionnaires de suivi</a:t>
            </a:r>
            <a:endParaRPr lang="en-US" altLang="en-US" sz="1800" dirty="0">
              <a:latin typeface="Arial" panose="020B0604020202020204" pitchFamily="34" charset="0"/>
              <a:cs typeface="Arial" panose="020B0604020202020204" pitchFamily="34" charset="0"/>
            </a:endParaRPr>
          </a:p>
          <a:p>
            <a:r>
              <a:rPr lang="fr-CA" altLang="en-US" sz="1800" dirty="0">
                <a:latin typeface="Arial" panose="020B0604020202020204" pitchFamily="34" charset="0"/>
                <a:cs typeface="Arial" panose="020B0604020202020204" pitchFamily="34" charset="0"/>
              </a:rPr>
              <a:t>Adopter des mesures correctives</a:t>
            </a:r>
            <a:endParaRPr lang="en-US" altLang="en-US" sz="1800" dirty="0">
              <a:latin typeface="Arial" panose="020B0604020202020204" pitchFamily="34" charset="0"/>
              <a:cs typeface="Arial" panose="020B0604020202020204" pitchFamily="34" charset="0"/>
            </a:endParaRPr>
          </a:p>
          <a:p>
            <a:r>
              <a:rPr lang="fr-CA" altLang="en-US" sz="1800" dirty="0">
                <a:latin typeface="Arial" panose="020B0604020202020204" pitchFamily="34" charset="0"/>
                <a:cs typeface="Arial" panose="020B0604020202020204" pitchFamily="34" charset="0"/>
              </a:rPr>
              <a:t>Accompagner les agents qui subissent directement le changement (chaîne PPBSE)</a:t>
            </a:r>
          </a:p>
          <a:p>
            <a:r>
              <a:rPr lang="fr-CA" altLang="en-US" sz="1800" dirty="0">
                <a:latin typeface="Arial" panose="020B0604020202020204" pitchFamily="34" charset="0"/>
                <a:cs typeface="Arial" panose="020B0604020202020204" pitchFamily="34" charset="0"/>
              </a:rPr>
              <a:t>Aller chercher l’information/prendre le pouls des utilisateurs et des cadres</a:t>
            </a:r>
          </a:p>
          <a:p>
            <a:pPr eaLnBrk="1" hangingPunct="1"/>
            <a:endParaRPr lang="fr-CA" altLang="fr-FR" sz="1800" dirty="0">
              <a:latin typeface="Arial" panose="020B0604020202020204" pitchFamily="34" charset="0"/>
              <a:cs typeface="Arial" panose="020B0604020202020204" pitchFamily="34" charset="0"/>
            </a:endParaRPr>
          </a:p>
          <a:p>
            <a:endParaRPr lang="x-none" dirty="0"/>
          </a:p>
        </p:txBody>
      </p:sp>
    </p:spTree>
    <p:extLst>
      <p:ext uri="{BB962C8B-B14F-4D97-AF65-F5344CB8AC3E}">
        <p14:creationId xmlns:p14="http://schemas.microsoft.com/office/powerpoint/2010/main" val="2087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4F0FA98-BC99-CD4C-8B59-E222457D47BB}"/>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57C8F82A-E3A8-674A-BE9C-60783B6A2A95}"/>
              </a:ext>
            </a:extLst>
          </p:cNvPr>
          <p:cNvSpPr>
            <a:spLocks noGrp="1"/>
          </p:cNvSpPr>
          <p:nvPr>
            <p:ph type="sldNum" sz="quarter" idx="11"/>
          </p:nvPr>
        </p:nvSpPr>
        <p:spPr/>
        <p:txBody>
          <a:bodyPr/>
          <a:lstStyle/>
          <a:p>
            <a:pPr>
              <a:defRPr/>
            </a:pPr>
            <a:fld id="{A9B9E11D-E96E-434C-8083-A49BC675742A}" type="slidenum">
              <a:rPr lang="fr-FR" smtClean="0"/>
              <a:pPr>
                <a:defRPr/>
              </a:pPr>
              <a:t>45</a:t>
            </a:fld>
            <a:endParaRPr lang="fr-FR"/>
          </a:p>
        </p:txBody>
      </p:sp>
      <p:sp>
        <p:nvSpPr>
          <p:cNvPr id="5" name="Title 2">
            <a:extLst>
              <a:ext uri="{FF2B5EF4-FFF2-40B4-BE49-F238E27FC236}">
                <a16:creationId xmlns:a16="http://schemas.microsoft.com/office/drawing/2014/main" id="{C0DB4E25-77E4-9B46-AF78-558316C6761D}"/>
              </a:ext>
            </a:extLst>
          </p:cNvPr>
          <p:cNvSpPr txBox="1">
            <a:spLocks/>
          </p:cNvSpPr>
          <p:nvPr/>
        </p:nvSpPr>
        <p:spPr bwMode="auto">
          <a:xfrm>
            <a:off x="1448873" y="472038"/>
            <a:ext cx="8229600" cy="70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800" dirty="0">
                <a:latin typeface="Arial" panose="020B0604020202020204" pitchFamily="34" charset="0"/>
                <a:cs typeface="Arial" panose="020B0604020202020204" pitchFamily="34" charset="0"/>
              </a:rPr>
              <a:t>Tableau de référence pour mesurer le changement</a:t>
            </a:r>
          </a:p>
        </p:txBody>
      </p:sp>
      <p:graphicFrame>
        <p:nvGraphicFramePr>
          <p:cNvPr id="6" name="Espace réservé du contenu 4">
            <a:extLst>
              <a:ext uri="{FF2B5EF4-FFF2-40B4-BE49-F238E27FC236}">
                <a16:creationId xmlns:a16="http://schemas.microsoft.com/office/drawing/2014/main" id="{24532BB5-FBC7-1544-A293-837249B4270A}"/>
              </a:ext>
            </a:extLst>
          </p:cNvPr>
          <p:cNvGraphicFramePr>
            <a:graphicFrameLocks/>
          </p:cNvGraphicFramePr>
          <p:nvPr>
            <p:extLst>
              <p:ext uri="{D42A27DB-BD31-4B8C-83A1-F6EECF244321}">
                <p14:modId xmlns:p14="http://schemas.microsoft.com/office/powerpoint/2010/main" val="1268444345"/>
              </p:ext>
            </p:extLst>
          </p:nvPr>
        </p:nvGraphicFramePr>
        <p:xfrm>
          <a:off x="695459" y="1647793"/>
          <a:ext cx="9972541" cy="4325114"/>
        </p:xfrm>
        <a:graphic>
          <a:graphicData uri="http://schemas.openxmlformats.org/drawingml/2006/table">
            <a:tbl>
              <a:tblPr firstRow="1" firstCol="1" bandRow="1" bandCol="1"/>
              <a:tblGrid>
                <a:gridCol w="2460094">
                  <a:extLst>
                    <a:ext uri="{9D8B030D-6E8A-4147-A177-3AD203B41FA5}">
                      <a16:colId xmlns:a16="http://schemas.microsoft.com/office/drawing/2014/main" val="3938825127"/>
                    </a:ext>
                  </a:extLst>
                </a:gridCol>
                <a:gridCol w="4827873">
                  <a:extLst>
                    <a:ext uri="{9D8B030D-6E8A-4147-A177-3AD203B41FA5}">
                      <a16:colId xmlns:a16="http://schemas.microsoft.com/office/drawing/2014/main" val="3297558129"/>
                    </a:ext>
                  </a:extLst>
                </a:gridCol>
                <a:gridCol w="2684574">
                  <a:extLst>
                    <a:ext uri="{9D8B030D-6E8A-4147-A177-3AD203B41FA5}">
                      <a16:colId xmlns:a16="http://schemas.microsoft.com/office/drawing/2014/main" val="2405686648"/>
                    </a:ext>
                  </a:extLst>
                </a:gridCol>
              </a:tblGrid>
              <a:tr h="292583">
                <a:tc>
                  <a:txBody>
                    <a:bodyPr/>
                    <a:lstStyle/>
                    <a:p>
                      <a:pPr algn="ctr" fontAlgn="ctr">
                        <a:spcBef>
                          <a:spcPts val="0"/>
                        </a:spcBef>
                        <a:spcAft>
                          <a:spcPts val="0"/>
                        </a:spcAft>
                      </a:pPr>
                      <a:r>
                        <a:rPr lang="fr-CA" sz="1400" b="1" i="0" u="none" strike="noStrike" cap="small" dirty="0">
                          <a:effectLst/>
                          <a:latin typeface="Arial" panose="020B0604020202020204" pitchFamily="34" charset="0"/>
                          <a:ea typeface="Times New Roman" panose="02020603050405020304" pitchFamily="18" charset="0"/>
                          <a:cs typeface="Arial" panose="020B0604020202020204" pitchFamily="34" charset="0"/>
                        </a:rPr>
                        <a:t>Outils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Quand ?</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293050037"/>
                  </a:ext>
                </a:extLst>
              </a:tr>
              <a:tr h="1263285">
                <a:tc>
                  <a:txBody>
                    <a:bodyPr/>
                    <a:lstStyle/>
                    <a:p>
                      <a:pPr algn="l" fontAlgn="ctr">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Mesure des besoins des responsables des unités ciblés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Cet outil est à remplir en fonction des besoins exprimés dans les unités concernées. Il vise à collecter les besoins des agents pour mieux les outiller. Peut se faire par des entretiens ou des sondages.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Avant la phase 1</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293717394"/>
                  </a:ext>
                </a:extLst>
              </a:tr>
              <a:tr h="1748636">
                <a:tc>
                  <a:txBody>
                    <a:bodyPr/>
                    <a:lstStyle/>
                    <a:p>
                      <a:pPr algn="l" fontAlgn="ctr">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Mesure des préoccupations des agents ciblés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Collecter les types de préoccupations liés au projet : l’équipement, la période et les dates limites, la capacité d’adaptation, le soutien disponible.</a:t>
                      </a:r>
                      <a:endParaRPr lang="fr-CA" sz="1400" b="0" i="0" u="none" strike="noStrike" dirty="0">
                        <a:effectLst/>
                        <a:latin typeface="Arial" panose="020B0604020202020204" pitchFamily="34" charset="0"/>
                        <a:cs typeface="Arial" panose="020B0604020202020204" pitchFamily="34" charset="0"/>
                      </a:endParaRP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Le document doit également contenir les solutions proposées par le comité de pilotage ou le coordonnateur.</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À différents moments du projet : après le lancement, après le pilote, avant la formation et après la formation</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3422802919"/>
                  </a:ext>
                </a:extLst>
              </a:tr>
              <a:tr h="1020610">
                <a:tc>
                  <a:txBody>
                    <a:bodyPr/>
                    <a:lstStyle/>
                    <a:p>
                      <a:pPr algn="l" fontAlgn="ctr">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Mesure de l’appropriation du changement</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Permet de vérifier le degré d’appropriation et de maîtrise des changements par les employés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r>
                        <a:rPr lang="fr-CA" sz="1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Idéalement entre 1 et 2 mois après l’implantation et la clôture du projet</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95064577"/>
                  </a:ext>
                </a:extLst>
              </a:tr>
            </a:tbl>
          </a:graphicData>
        </a:graphic>
      </p:graphicFrame>
    </p:spTree>
    <p:extLst>
      <p:ext uri="{BB962C8B-B14F-4D97-AF65-F5344CB8AC3E}">
        <p14:creationId xmlns:p14="http://schemas.microsoft.com/office/powerpoint/2010/main" val="2576913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DE95F-D108-314E-8A58-B9A306193D20}"/>
              </a:ext>
            </a:extLst>
          </p:cNvPr>
          <p:cNvSpPr>
            <a:spLocks noGrp="1"/>
          </p:cNvSpPr>
          <p:nvPr>
            <p:ph type="title"/>
          </p:nvPr>
        </p:nvSpPr>
        <p:spPr>
          <a:xfrm>
            <a:off x="838200" y="2296956"/>
            <a:ext cx="10515600" cy="1325563"/>
          </a:xfrm>
        </p:spPr>
        <p:txBody>
          <a:bodyPr/>
          <a:lstStyle/>
          <a:p>
            <a:r>
              <a:rPr lang="fr-CA" sz="2800" dirty="0">
                <a:latin typeface="Arial" panose="020B0604020202020204" pitchFamily="34" charset="0"/>
                <a:cs typeface="Arial" panose="020B0604020202020204" pitchFamily="34" charset="0"/>
              </a:rPr>
              <a:t>Outils #2: Le questionnaire pour mesurer le changement (fichier Word)</a:t>
            </a:r>
          </a:p>
        </p:txBody>
      </p:sp>
      <p:sp>
        <p:nvSpPr>
          <p:cNvPr id="3" name="Espace réservé de la date 2">
            <a:extLst>
              <a:ext uri="{FF2B5EF4-FFF2-40B4-BE49-F238E27FC236}">
                <a16:creationId xmlns:a16="http://schemas.microsoft.com/office/drawing/2014/main" id="{9B50E6E6-7B3D-F54C-96DF-1823C99D8E22}"/>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42A66ED5-BC5B-E24D-8D44-4BEBC1A51D93}"/>
              </a:ext>
            </a:extLst>
          </p:cNvPr>
          <p:cNvSpPr>
            <a:spLocks noGrp="1"/>
          </p:cNvSpPr>
          <p:nvPr>
            <p:ph type="sldNum" sz="quarter" idx="11"/>
          </p:nvPr>
        </p:nvSpPr>
        <p:spPr/>
        <p:txBody>
          <a:bodyPr/>
          <a:lstStyle/>
          <a:p>
            <a:pPr>
              <a:defRPr/>
            </a:pPr>
            <a:fld id="{A9B9E11D-E96E-434C-8083-A49BC675742A}" type="slidenum">
              <a:rPr lang="fr-FR" smtClean="0"/>
              <a:pPr>
                <a:defRPr/>
              </a:pPr>
              <a:t>46</a:t>
            </a:fld>
            <a:endParaRPr lang="fr-FR"/>
          </a:p>
        </p:txBody>
      </p:sp>
    </p:spTree>
    <p:extLst>
      <p:ext uri="{BB962C8B-B14F-4D97-AF65-F5344CB8AC3E}">
        <p14:creationId xmlns:p14="http://schemas.microsoft.com/office/powerpoint/2010/main" val="3325383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523878C-1C9C-6C42-B25C-009AEB6B25E3}"/>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93BCE17F-F491-A047-B87E-23EED48F5FCA}"/>
              </a:ext>
            </a:extLst>
          </p:cNvPr>
          <p:cNvSpPr>
            <a:spLocks noGrp="1"/>
          </p:cNvSpPr>
          <p:nvPr>
            <p:ph type="sldNum" sz="quarter" idx="11"/>
          </p:nvPr>
        </p:nvSpPr>
        <p:spPr/>
        <p:txBody>
          <a:bodyPr/>
          <a:lstStyle/>
          <a:p>
            <a:pPr>
              <a:defRPr/>
            </a:pPr>
            <a:fld id="{A9B9E11D-E96E-434C-8083-A49BC675742A}" type="slidenum">
              <a:rPr lang="fr-FR" smtClean="0"/>
              <a:pPr>
                <a:defRPr/>
              </a:pPr>
              <a:t>47</a:t>
            </a:fld>
            <a:endParaRPr lang="fr-FR"/>
          </a:p>
        </p:txBody>
      </p:sp>
      <p:sp>
        <p:nvSpPr>
          <p:cNvPr id="5" name="Rectangle 2">
            <a:extLst>
              <a:ext uri="{FF2B5EF4-FFF2-40B4-BE49-F238E27FC236}">
                <a16:creationId xmlns:a16="http://schemas.microsoft.com/office/drawing/2014/main" id="{E32C607C-4CDA-0248-A5FB-28367C6B57E8}"/>
              </a:ext>
            </a:extLst>
          </p:cNvPr>
          <p:cNvSpPr txBox="1">
            <a:spLocks noChangeArrowheads="1"/>
          </p:cNvSpPr>
          <p:nvPr/>
        </p:nvSpPr>
        <p:spPr bwMode="auto">
          <a:xfrm>
            <a:off x="4338034" y="116632"/>
            <a:ext cx="380141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altLang="fr-FR" sz="2800" dirty="0">
                <a:latin typeface="Arial" panose="020B0604020202020204" pitchFamily="34" charset="0"/>
                <a:cs typeface="Arial" panose="020B0604020202020204" pitchFamily="34" charset="0"/>
              </a:rPr>
              <a:t>Démarche</a:t>
            </a:r>
            <a:r>
              <a:rPr lang="fr-CA" altLang="fr-FR" dirty="0"/>
              <a:t> </a:t>
            </a:r>
          </a:p>
        </p:txBody>
      </p:sp>
      <p:sp>
        <p:nvSpPr>
          <p:cNvPr id="6" name="Rectangle 3">
            <a:extLst>
              <a:ext uri="{FF2B5EF4-FFF2-40B4-BE49-F238E27FC236}">
                <a16:creationId xmlns:a16="http://schemas.microsoft.com/office/drawing/2014/main" id="{17EC99E5-CDFB-F441-9AD1-74635E50DB4B}"/>
              </a:ext>
            </a:extLst>
          </p:cNvPr>
          <p:cNvSpPr txBox="1">
            <a:spLocks noChangeArrowheads="1"/>
          </p:cNvSpPr>
          <p:nvPr/>
        </p:nvSpPr>
        <p:spPr>
          <a:xfrm>
            <a:off x="555631" y="1183432"/>
            <a:ext cx="10455805" cy="504055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25000"/>
              </a:spcBef>
            </a:pPr>
            <a:r>
              <a:rPr lang="fr-CA" altLang="fr-FR" sz="1800" dirty="0">
                <a:latin typeface="Arial" panose="020B0604020202020204" pitchFamily="34" charset="0"/>
                <a:cs typeface="Arial" panose="020B0604020202020204" pitchFamily="34" charset="0"/>
              </a:rPr>
              <a:t>Un même questionnaire est soumis à plusieurs reprises, à des intervalles réguliers ou moments clés  </a:t>
            </a:r>
          </a:p>
          <a:p>
            <a:pPr lvl="1" eaLnBrk="1" hangingPunct="1">
              <a:spcBef>
                <a:spcPct val="25000"/>
              </a:spcBef>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Pour évaluer le cheminement des ressources dans leur intégration du changement.</a:t>
            </a:r>
          </a:p>
          <a:p>
            <a:pPr eaLnBrk="1" hangingPunct="1"/>
            <a:endParaRPr lang="fr-CA" altLang="fr-FR" sz="1800" dirty="0">
              <a:latin typeface="Arial" panose="020B0604020202020204" pitchFamily="34" charset="0"/>
              <a:cs typeface="Arial" panose="020B0604020202020204" pitchFamily="34" charset="0"/>
            </a:endParaRPr>
          </a:p>
          <a:p>
            <a:pPr eaLnBrk="1" hangingPunct="1"/>
            <a:r>
              <a:rPr lang="fr-CA" altLang="fr-FR" sz="1800" dirty="0">
                <a:latin typeface="Arial" panose="020B0604020202020204" pitchFamily="34" charset="0"/>
                <a:cs typeface="Arial" panose="020B0604020202020204" pitchFamily="34" charset="0"/>
              </a:rPr>
              <a:t>Il est important que les résultats soient comparables d'une mesure à l'autre. Les mêmes questions doivent être utilisées.</a:t>
            </a:r>
          </a:p>
          <a:p>
            <a:pPr lvl="1" eaLnBrk="1" hangingPunct="1">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Le premier sondage devient la base à partir de laquelle on peut évaluer le cheminement</a:t>
            </a:r>
          </a:p>
          <a:p>
            <a:pPr lvl="1" eaLnBrk="1" hangingPunct="1">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Le questionnaire vise à évaluer les stades :</a:t>
            </a:r>
          </a:p>
          <a:p>
            <a:pPr lvl="2" eaLnBrk="1" hangingPunct="1"/>
            <a:r>
              <a:rPr lang="fr-CA" altLang="fr-FR" dirty="0">
                <a:latin typeface="Arial" panose="020B0604020202020204" pitchFamily="34" charset="0"/>
                <a:cs typeface="Arial" panose="020B0604020202020204" pitchFamily="34" charset="0"/>
              </a:rPr>
              <a:t>Sensibilisation / Compréhension (SC)</a:t>
            </a:r>
          </a:p>
          <a:p>
            <a:pPr lvl="2" eaLnBrk="1" hangingPunct="1"/>
            <a:r>
              <a:rPr lang="fr-CA" altLang="fr-FR" dirty="0">
                <a:latin typeface="Arial" panose="020B0604020202020204" pitchFamily="34" charset="0"/>
                <a:cs typeface="Arial" panose="020B0604020202020204" pitchFamily="34" charset="0"/>
              </a:rPr>
              <a:t>Adhésion (AD)</a:t>
            </a:r>
          </a:p>
          <a:p>
            <a:pPr lvl="2" eaLnBrk="1" hangingPunct="1"/>
            <a:r>
              <a:rPr lang="fr-CA" altLang="fr-FR" dirty="0">
                <a:latin typeface="Arial" panose="020B0604020202020204" pitchFamily="34" charset="0"/>
                <a:cs typeface="Arial" panose="020B0604020202020204" pitchFamily="34" charset="0"/>
              </a:rPr>
              <a:t>Appropriation / Intégration (AI)</a:t>
            </a:r>
          </a:p>
          <a:p>
            <a:pPr eaLnBrk="1" hangingPunct="1"/>
            <a:r>
              <a:rPr lang="fr-CA" altLang="fr-FR" sz="1800" dirty="0">
                <a:latin typeface="Arial" panose="020B0604020202020204" pitchFamily="34" charset="0"/>
                <a:cs typeface="Arial" panose="020B0604020202020204" pitchFamily="34" charset="0"/>
              </a:rPr>
              <a:t>Chaque mesure sera présentée </a:t>
            </a:r>
            <a:r>
              <a:rPr lang="fr-CA" altLang="fr-FR" sz="1800" b="1" i="1" dirty="0">
                <a:solidFill>
                  <a:schemeClr val="accent6">
                    <a:lumMod val="75000"/>
                  </a:schemeClr>
                </a:solidFill>
                <a:latin typeface="Arial" panose="020B0604020202020204" pitchFamily="34" charset="0"/>
                <a:cs typeface="Arial" panose="020B0604020202020204" pitchFamily="34" charset="0"/>
              </a:rPr>
              <a:t>au Comité de coordination des programmes et autres porteurs du changement</a:t>
            </a:r>
            <a:r>
              <a:rPr lang="fr-CA" altLang="fr-FR" sz="1800" dirty="0">
                <a:latin typeface="Arial" panose="020B0604020202020204" pitchFamily="34" charset="0"/>
                <a:cs typeface="Arial" panose="020B0604020202020204" pitchFamily="34" charset="0"/>
              </a:rPr>
              <a:t>.</a:t>
            </a:r>
          </a:p>
          <a:p>
            <a:pPr lvl="1" eaLnBrk="1" hangingPunct="1">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Afin que des actions soient planifiées, en fonction des améliorations à apporter.</a:t>
            </a:r>
          </a:p>
          <a:p>
            <a:pPr eaLnBrk="1" hangingPunct="1"/>
            <a:endParaRPr lang="fr-CA" altLang="fr-FR" sz="1800" dirty="0"/>
          </a:p>
          <a:p>
            <a:pPr eaLnBrk="1" hangingPunct="1"/>
            <a:endParaRPr lang="fr-CA" altLang="fr-FR" sz="1275" dirty="0"/>
          </a:p>
          <a:p>
            <a:pPr eaLnBrk="1" hangingPunct="1"/>
            <a:endParaRPr lang="fr-CA" altLang="fr-FR" sz="1275" dirty="0"/>
          </a:p>
          <a:p>
            <a:pPr eaLnBrk="1" hangingPunct="1">
              <a:buFontTx/>
              <a:buNone/>
            </a:pPr>
            <a:endParaRPr lang="fr-CA" altLang="fr-FR" sz="1275" dirty="0"/>
          </a:p>
        </p:txBody>
      </p:sp>
    </p:spTree>
    <p:extLst>
      <p:ext uri="{BB962C8B-B14F-4D97-AF65-F5344CB8AC3E}">
        <p14:creationId xmlns:p14="http://schemas.microsoft.com/office/powerpoint/2010/main" val="3475669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F74731D-C74D-3840-B4F3-AC9B89637207}"/>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BEB3E1F3-C4B2-C040-91C3-B8DAD183C7B5}"/>
              </a:ext>
            </a:extLst>
          </p:cNvPr>
          <p:cNvSpPr>
            <a:spLocks noGrp="1"/>
          </p:cNvSpPr>
          <p:nvPr>
            <p:ph type="sldNum" sz="quarter" idx="11"/>
          </p:nvPr>
        </p:nvSpPr>
        <p:spPr/>
        <p:txBody>
          <a:bodyPr/>
          <a:lstStyle/>
          <a:p>
            <a:pPr>
              <a:defRPr/>
            </a:pPr>
            <a:fld id="{A9B9E11D-E96E-434C-8083-A49BC675742A}" type="slidenum">
              <a:rPr lang="fr-FR" smtClean="0"/>
              <a:pPr>
                <a:defRPr/>
              </a:pPr>
              <a:t>48</a:t>
            </a:fld>
            <a:endParaRPr lang="fr-FR"/>
          </a:p>
        </p:txBody>
      </p:sp>
      <p:sp>
        <p:nvSpPr>
          <p:cNvPr id="5" name="Rectangle 2">
            <a:extLst>
              <a:ext uri="{FF2B5EF4-FFF2-40B4-BE49-F238E27FC236}">
                <a16:creationId xmlns:a16="http://schemas.microsoft.com/office/drawing/2014/main" id="{6B06C36E-9E35-2943-BF85-D517F0428ECC}"/>
              </a:ext>
            </a:extLst>
          </p:cNvPr>
          <p:cNvSpPr txBox="1">
            <a:spLocks noChangeArrowheads="1"/>
          </p:cNvSpPr>
          <p:nvPr/>
        </p:nvSpPr>
        <p:spPr bwMode="auto">
          <a:xfrm>
            <a:off x="4116564" y="266222"/>
            <a:ext cx="459024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altLang="fr-FR" sz="2400" dirty="0">
                <a:latin typeface="Arial" panose="020B0604020202020204" pitchFamily="34" charset="0"/>
                <a:cs typeface="Arial" panose="020B0604020202020204" pitchFamily="34" charset="0"/>
              </a:rPr>
              <a:t>Outils de mesure</a:t>
            </a:r>
          </a:p>
        </p:txBody>
      </p:sp>
      <p:sp>
        <p:nvSpPr>
          <p:cNvPr id="6" name="Rectangle 3">
            <a:extLst>
              <a:ext uri="{FF2B5EF4-FFF2-40B4-BE49-F238E27FC236}">
                <a16:creationId xmlns:a16="http://schemas.microsoft.com/office/drawing/2014/main" id="{5B996530-F25A-A04E-BC3C-1C182290E1B4}"/>
              </a:ext>
            </a:extLst>
          </p:cNvPr>
          <p:cNvSpPr txBox="1">
            <a:spLocks noChangeArrowheads="1"/>
          </p:cNvSpPr>
          <p:nvPr/>
        </p:nvSpPr>
        <p:spPr>
          <a:xfrm>
            <a:off x="324014" y="1808820"/>
            <a:ext cx="10343986" cy="3933566"/>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fr-CA" altLang="fr-FR" sz="1800" dirty="0">
                <a:latin typeface="Arial" panose="020B0604020202020204" pitchFamily="34" charset="0"/>
                <a:cs typeface="Arial" panose="020B0604020202020204" pitchFamily="34" charset="0"/>
              </a:rPr>
              <a:t>Un questionnaire qui comporte un certain nombre de questions à compléter par les agents ciblés (échantillon):</a:t>
            </a:r>
          </a:p>
          <a:p>
            <a:pPr lvl="1" eaLnBrk="1" hangingPunct="1">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Seulement les temps de verbe peuvent être ajustés d'une mesure à l'autre.</a:t>
            </a:r>
          </a:p>
          <a:p>
            <a:pPr eaLnBrk="1" hangingPunct="1"/>
            <a:endParaRPr lang="fr-CA" altLang="fr-FR" sz="1800" dirty="0">
              <a:latin typeface="Arial" panose="020B0604020202020204" pitchFamily="34" charset="0"/>
              <a:cs typeface="Arial" panose="020B0604020202020204" pitchFamily="34" charset="0"/>
            </a:endParaRPr>
          </a:p>
          <a:p>
            <a:pPr eaLnBrk="1" hangingPunct="1"/>
            <a:r>
              <a:rPr lang="fr-CA" altLang="fr-FR" sz="1800" dirty="0">
                <a:latin typeface="Arial" panose="020B0604020202020204" pitchFamily="34" charset="0"/>
                <a:cs typeface="Arial" panose="020B0604020202020204" pitchFamily="34" charset="0"/>
              </a:rPr>
              <a:t>Un chiffrier pour saisir les réponses: </a:t>
            </a:r>
          </a:p>
          <a:p>
            <a:pPr lvl="1" eaLnBrk="1" hangingPunct="1">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Les résultats sont compilés et traités, et les graphiques générés automatiquement.</a:t>
            </a:r>
          </a:p>
          <a:p>
            <a:pPr eaLnBrk="1" hangingPunct="1"/>
            <a:endParaRPr lang="fr-CA" altLang="fr-FR" sz="1800" dirty="0">
              <a:latin typeface="Arial" panose="020B0604020202020204" pitchFamily="34" charset="0"/>
              <a:cs typeface="Arial" panose="020B0604020202020204" pitchFamily="34" charset="0"/>
            </a:endParaRPr>
          </a:p>
          <a:p>
            <a:pPr eaLnBrk="1" hangingPunct="1"/>
            <a:r>
              <a:rPr lang="fr-CA" altLang="fr-FR" sz="1800" dirty="0">
                <a:latin typeface="Arial" panose="020B0604020202020204" pitchFamily="34" charset="0"/>
                <a:cs typeface="Arial" panose="020B0604020202020204" pitchFamily="34" charset="0"/>
              </a:rPr>
              <a:t>Un PowerPoint pour présenter les résultats au Comité de pilotage et au Comité de coordination des programmes</a:t>
            </a:r>
          </a:p>
          <a:p>
            <a:pPr marL="0" indent="0">
              <a:buFont typeface="Arial" panose="020B0604020202020204" pitchFamily="34" charset="0"/>
              <a:buNone/>
            </a:pPr>
            <a:endParaRPr lang="fr-CA" altLang="fr-FR"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fr-CA" altLang="fr-FR" sz="1800" dirty="0">
                <a:latin typeface="Arial" panose="020B0604020202020204" pitchFamily="34" charset="0"/>
                <a:cs typeface="Arial" panose="020B0604020202020204" pitchFamily="34" charset="0"/>
              </a:rPr>
              <a:t>NOTE: le questionnaire sera complété en ligne au moyen d’un progiciel (Lime Survey). Les données sont traitées automatiquement</a:t>
            </a:r>
          </a:p>
        </p:txBody>
      </p:sp>
    </p:spTree>
    <p:extLst>
      <p:ext uri="{BB962C8B-B14F-4D97-AF65-F5344CB8AC3E}">
        <p14:creationId xmlns:p14="http://schemas.microsoft.com/office/powerpoint/2010/main" val="2418311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B5BAD6C-4ADE-9044-8DBB-55C97B3FAEFA}"/>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33743CC4-8AD6-2741-B17F-6F163C24E3A3}"/>
              </a:ext>
            </a:extLst>
          </p:cNvPr>
          <p:cNvSpPr>
            <a:spLocks noGrp="1"/>
          </p:cNvSpPr>
          <p:nvPr>
            <p:ph type="sldNum" sz="quarter" idx="11"/>
          </p:nvPr>
        </p:nvSpPr>
        <p:spPr/>
        <p:txBody>
          <a:bodyPr/>
          <a:lstStyle/>
          <a:p>
            <a:pPr>
              <a:defRPr/>
            </a:pPr>
            <a:fld id="{A9B9E11D-E96E-434C-8083-A49BC675742A}" type="slidenum">
              <a:rPr lang="fr-FR" smtClean="0"/>
              <a:pPr>
                <a:defRPr/>
              </a:pPr>
              <a:t>49</a:t>
            </a:fld>
            <a:endParaRPr lang="fr-FR"/>
          </a:p>
        </p:txBody>
      </p:sp>
      <p:sp>
        <p:nvSpPr>
          <p:cNvPr id="5" name="Rectangle 2">
            <a:extLst>
              <a:ext uri="{FF2B5EF4-FFF2-40B4-BE49-F238E27FC236}">
                <a16:creationId xmlns:a16="http://schemas.microsoft.com/office/drawing/2014/main" id="{F11CFC7C-1597-5845-AB86-63441C174960}"/>
              </a:ext>
            </a:extLst>
          </p:cNvPr>
          <p:cNvSpPr txBox="1">
            <a:spLocks noChangeArrowheads="1"/>
          </p:cNvSpPr>
          <p:nvPr/>
        </p:nvSpPr>
        <p:spPr bwMode="auto">
          <a:xfrm>
            <a:off x="2924175" y="46037"/>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10000"/>
              </a:lnSpc>
            </a:pPr>
            <a:r>
              <a:rPr lang="fr-CA" altLang="fr-FR" sz="2400" dirty="0">
                <a:latin typeface="Arial" panose="020B0604020202020204" pitchFamily="34" charset="0"/>
                <a:cs typeface="Arial" panose="020B0604020202020204" pitchFamily="34" charset="0"/>
              </a:rPr>
              <a:t>Caractéristiques des mesures</a:t>
            </a:r>
          </a:p>
        </p:txBody>
      </p:sp>
      <p:sp>
        <p:nvSpPr>
          <p:cNvPr id="6" name="Rectangle 3">
            <a:extLst>
              <a:ext uri="{FF2B5EF4-FFF2-40B4-BE49-F238E27FC236}">
                <a16:creationId xmlns:a16="http://schemas.microsoft.com/office/drawing/2014/main" id="{505E75C0-940E-064E-900F-824ADC33A79B}"/>
              </a:ext>
            </a:extLst>
          </p:cNvPr>
          <p:cNvSpPr txBox="1">
            <a:spLocks noChangeArrowheads="1"/>
          </p:cNvSpPr>
          <p:nvPr/>
        </p:nvSpPr>
        <p:spPr>
          <a:xfrm>
            <a:off x="515155" y="994644"/>
            <a:ext cx="9968248" cy="5071305"/>
          </a:xfrm>
          <a:prstGeom prst="rect">
            <a:avLst/>
          </a:prstGeom>
        </p:spPr>
        <p:style>
          <a:lnRef idx="2">
            <a:schemeClr val="accent3"/>
          </a:lnRef>
          <a:fillRef idx="1">
            <a:schemeClr val="lt1"/>
          </a:fillRef>
          <a:effectRef idx="0">
            <a:schemeClr val="accent3"/>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dk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dk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dk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eaLnBrk="1" hangingPunct="1">
              <a:lnSpc>
                <a:spcPct val="100000"/>
              </a:lnSpc>
            </a:pPr>
            <a:r>
              <a:rPr lang="fr-CA" altLang="fr-FR" sz="1800" dirty="0">
                <a:latin typeface="Arial" panose="020B0604020202020204" pitchFamily="34" charset="0"/>
                <a:cs typeface="Arial" panose="020B0604020202020204" pitchFamily="34" charset="0"/>
              </a:rPr>
              <a:t>Les questions mesurant la compréhension, l'adhésion,  l'appropriation et l'intégration du changement par l'équipe de </a:t>
            </a:r>
            <a:r>
              <a:rPr lang="fr-CA" altLang="fr-FR" sz="1800" dirty="0" err="1">
                <a:latin typeface="Arial" panose="020B0604020202020204" pitchFamily="34" charset="0"/>
                <a:cs typeface="Arial" panose="020B0604020202020204" pitchFamily="34" charset="0"/>
              </a:rPr>
              <a:t>GdC</a:t>
            </a:r>
            <a:r>
              <a:rPr lang="fr-CA" altLang="fr-FR" sz="1800" dirty="0">
                <a:latin typeface="Arial" panose="020B0604020202020204" pitchFamily="34" charset="0"/>
                <a:cs typeface="Arial" panose="020B0604020202020204" pitchFamily="34" charset="0"/>
              </a:rPr>
              <a:t> </a:t>
            </a:r>
          </a:p>
          <a:p>
            <a:pPr eaLnBrk="1" hangingPunct="1">
              <a:lnSpc>
                <a:spcPct val="100000"/>
              </a:lnSpc>
            </a:pPr>
            <a:r>
              <a:rPr lang="fr-CA" altLang="fr-FR" sz="1800" dirty="0">
                <a:latin typeface="Arial" panose="020B0604020202020204" pitchFamily="34" charset="0"/>
                <a:cs typeface="Arial" panose="020B0604020202020204" pitchFamily="34" charset="0"/>
              </a:rPr>
              <a:t>Les questions visent à mesurer principalement :</a:t>
            </a:r>
          </a:p>
          <a:p>
            <a:pPr lvl="1" eaLnBrk="1" hangingPunct="1">
              <a:lnSpc>
                <a:spcPct val="100000"/>
              </a:lnSpc>
            </a:pPr>
            <a:r>
              <a:rPr lang="fr-CA" altLang="fr-FR" sz="1800" dirty="0">
                <a:latin typeface="Arial" panose="020B0604020202020204" pitchFamily="34" charset="0"/>
                <a:cs typeface="Arial" panose="020B0604020202020204" pitchFamily="34" charset="0"/>
              </a:rPr>
              <a:t>La connaissance de la pertinence et des avantages de la réforme</a:t>
            </a:r>
          </a:p>
          <a:p>
            <a:pPr lvl="1" eaLnBrk="1" hangingPunct="1">
              <a:lnSpc>
                <a:spcPct val="100000"/>
              </a:lnSpc>
            </a:pPr>
            <a:r>
              <a:rPr lang="fr-CA" altLang="fr-FR" sz="1800" dirty="0">
                <a:latin typeface="Arial" panose="020B0604020202020204" pitchFamily="34" charset="0"/>
                <a:cs typeface="Arial" panose="020B0604020202020204" pitchFamily="34" charset="0"/>
              </a:rPr>
              <a:t>La crédibilité et la croyance au succès</a:t>
            </a:r>
          </a:p>
          <a:p>
            <a:pPr lvl="1" eaLnBrk="1" hangingPunct="1">
              <a:lnSpc>
                <a:spcPct val="100000"/>
              </a:lnSpc>
            </a:pPr>
            <a:r>
              <a:rPr lang="fr-CA" altLang="fr-FR" sz="1800" dirty="0">
                <a:latin typeface="Arial" panose="020B0604020202020204" pitchFamily="34" charset="0"/>
                <a:cs typeface="Arial" panose="020B0604020202020204" pitchFamily="34" charset="0"/>
              </a:rPr>
              <a:t>La connaissance des changements</a:t>
            </a:r>
          </a:p>
          <a:p>
            <a:pPr lvl="1" eaLnBrk="1" hangingPunct="1">
              <a:lnSpc>
                <a:spcPct val="100000"/>
              </a:lnSpc>
            </a:pPr>
            <a:r>
              <a:rPr lang="fr-CA" altLang="fr-FR" sz="1800" dirty="0">
                <a:latin typeface="Arial" panose="020B0604020202020204" pitchFamily="34" charset="0"/>
                <a:cs typeface="Arial" panose="020B0604020202020204" pitchFamily="34" charset="0"/>
              </a:rPr>
              <a:t>La compréhension des impacts sur les responsabilités et les tâches</a:t>
            </a:r>
          </a:p>
          <a:p>
            <a:pPr lvl="1" eaLnBrk="1" hangingPunct="1">
              <a:lnSpc>
                <a:spcPct val="100000"/>
              </a:lnSpc>
            </a:pPr>
            <a:r>
              <a:rPr lang="fr-CA" altLang="fr-FR" sz="1800" dirty="0">
                <a:latin typeface="Arial" panose="020B0604020202020204" pitchFamily="34" charset="0"/>
                <a:cs typeface="Arial" panose="020B0604020202020204" pitchFamily="34" charset="0"/>
              </a:rPr>
              <a:t>L'acceptation des changements </a:t>
            </a:r>
          </a:p>
          <a:p>
            <a:pPr lvl="1" eaLnBrk="1" hangingPunct="1">
              <a:lnSpc>
                <a:spcPct val="100000"/>
              </a:lnSpc>
            </a:pPr>
            <a:r>
              <a:rPr lang="fr-CA" altLang="fr-FR" sz="1800" dirty="0">
                <a:latin typeface="Arial" panose="020B0604020202020204" pitchFamily="34" charset="0"/>
                <a:cs typeface="Arial" panose="020B0604020202020204" pitchFamily="34" charset="0"/>
              </a:rPr>
              <a:t>Le confort face à la transition et au support reçu de la part de l’organisation (haute direction, supérieurs)</a:t>
            </a:r>
          </a:p>
          <a:p>
            <a:r>
              <a:rPr lang="fr-CA" altLang="fr-FR" sz="1800" dirty="0">
                <a:latin typeface="Arial" panose="020B0604020202020204" pitchFamily="34" charset="0"/>
                <a:cs typeface="Arial" panose="020B0604020202020204" pitchFamily="34" charset="0"/>
              </a:rPr>
              <a:t>Les réponses sont pondérées selon l’échelle suivantes:</a:t>
            </a:r>
          </a:p>
          <a:p>
            <a:pPr lvl="1"/>
            <a:r>
              <a:rPr lang="fr-CA" altLang="fr-FR" sz="1800" dirty="0">
                <a:latin typeface="Arial" panose="020B0604020202020204" pitchFamily="34" charset="0"/>
                <a:cs typeface="Arial" panose="020B0604020202020204" pitchFamily="34" charset="0"/>
              </a:rPr>
              <a:t>Oui</a:t>
            </a:r>
          </a:p>
          <a:p>
            <a:pPr lvl="1"/>
            <a:r>
              <a:rPr lang="fr-CA" altLang="fr-FR" sz="1800" dirty="0">
                <a:latin typeface="Arial" panose="020B0604020202020204" pitchFamily="34" charset="0"/>
                <a:cs typeface="Arial" panose="020B0604020202020204" pitchFamily="34" charset="0"/>
              </a:rPr>
              <a:t>Non</a:t>
            </a:r>
          </a:p>
          <a:p>
            <a:pPr lvl="1"/>
            <a:r>
              <a:rPr lang="fr-CA" altLang="fr-FR" sz="1800" dirty="0">
                <a:latin typeface="Arial" panose="020B0604020202020204" pitchFamily="34" charset="0"/>
                <a:cs typeface="Arial" panose="020B0604020202020204" pitchFamily="34" charset="0"/>
              </a:rPr>
              <a:t>Un peu</a:t>
            </a:r>
          </a:p>
          <a:p>
            <a:pPr lvl="1"/>
            <a:r>
              <a:rPr lang="fr-CA" altLang="fr-FR" sz="2000" dirty="0"/>
              <a:t>Je ne sais pas</a:t>
            </a:r>
          </a:p>
        </p:txBody>
      </p:sp>
    </p:spTree>
    <p:extLst>
      <p:ext uri="{BB962C8B-B14F-4D97-AF65-F5344CB8AC3E}">
        <p14:creationId xmlns:p14="http://schemas.microsoft.com/office/powerpoint/2010/main" val="401622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3">
            <a:extLst>
              <a:ext uri="{FF2B5EF4-FFF2-40B4-BE49-F238E27FC236}">
                <a16:creationId xmlns:a16="http://schemas.microsoft.com/office/drawing/2014/main" id="{288957C1-50DB-49C6-AD28-E59A62374DA7}"/>
              </a:ext>
            </a:extLst>
          </p:cNvPr>
          <p:cNvSpPr>
            <a:spLocks noGrp="1" noChangeArrowheads="1"/>
          </p:cNvSpPr>
          <p:nvPr>
            <p:ph type="sldNum" sz="quarter" idx="1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fontAlgn="base">
              <a:lnSpc>
                <a:spcPct val="100000"/>
              </a:lnSpc>
              <a:spcBef>
                <a:spcPct val="0"/>
              </a:spcBef>
              <a:spcAft>
                <a:spcPct val="0"/>
              </a:spcAft>
              <a:buFontTx/>
              <a:buNone/>
            </a:pPr>
            <a:fld id="{38600D95-772E-4FF0-AF1A-29F122920977}" type="slidenum">
              <a:rPr lang="fr-FR" altLang="fr-FR" sz="1800" smtClean="0">
                <a:solidFill>
                  <a:srgbClr val="000000"/>
                </a:solidFill>
              </a:rPr>
              <a:pPr algn="l" fontAlgn="base">
                <a:lnSpc>
                  <a:spcPct val="100000"/>
                </a:lnSpc>
                <a:spcBef>
                  <a:spcPct val="0"/>
                </a:spcBef>
                <a:spcAft>
                  <a:spcPct val="0"/>
                </a:spcAft>
                <a:buFontTx/>
                <a:buNone/>
              </a:pPr>
              <a:t>5</a:t>
            </a:fld>
            <a:endParaRPr lang="fr-FR" altLang="fr-FR" sz="1800">
              <a:solidFill>
                <a:srgbClr val="000000"/>
              </a:solidFill>
            </a:endParaRPr>
          </a:p>
        </p:txBody>
      </p:sp>
      <p:sp>
        <p:nvSpPr>
          <p:cNvPr id="17" name="Rectangle : coins arrondis 16">
            <a:extLst>
              <a:ext uri="{FF2B5EF4-FFF2-40B4-BE49-F238E27FC236}">
                <a16:creationId xmlns:a16="http://schemas.microsoft.com/office/drawing/2014/main" id="{59D71554-9910-41F9-B566-629D6B6F655F}"/>
              </a:ext>
            </a:extLst>
          </p:cNvPr>
          <p:cNvSpPr/>
          <p:nvPr/>
        </p:nvSpPr>
        <p:spPr>
          <a:xfrm>
            <a:off x="1322775" y="3024187"/>
            <a:ext cx="9109075" cy="809625"/>
          </a:xfrm>
          <a:prstGeom prst="roundRect">
            <a:avLst/>
          </a:prstGeom>
          <a:solidFill>
            <a:schemeClr val="accent6"/>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2400" dirty="0">
                <a:solidFill>
                  <a:schemeClr val="tx1"/>
                </a:solidFill>
                <a:latin typeface="Arial" panose="020B0604020202020204" pitchFamily="34" charset="0"/>
                <a:cs typeface="Arial" panose="020B0604020202020204" pitchFamily="34" charset="0"/>
              </a:rPr>
              <a:t>Thème #1: Une base commune pour comprendre le changement</a:t>
            </a:r>
            <a:endParaRPr lang="fr-FR" sz="2400" b="1"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87CAA3D-EBE6-EB4E-B4D7-B36374193978}"/>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B81D885D-A64A-DA4D-80FE-97D08E56F65B}"/>
              </a:ext>
            </a:extLst>
          </p:cNvPr>
          <p:cNvSpPr>
            <a:spLocks noGrp="1"/>
          </p:cNvSpPr>
          <p:nvPr>
            <p:ph type="sldNum" sz="quarter" idx="11"/>
          </p:nvPr>
        </p:nvSpPr>
        <p:spPr/>
        <p:txBody>
          <a:bodyPr/>
          <a:lstStyle/>
          <a:p>
            <a:pPr>
              <a:defRPr/>
            </a:pPr>
            <a:fld id="{A9B9E11D-E96E-434C-8083-A49BC675742A}" type="slidenum">
              <a:rPr lang="fr-FR" smtClean="0"/>
              <a:pPr>
                <a:defRPr/>
              </a:pPr>
              <a:t>50</a:t>
            </a:fld>
            <a:endParaRPr lang="fr-FR"/>
          </a:p>
        </p:txBody>
      </p:sp>
      <p:sp>
        <p:nvSpPr>
          <p:cNvPr id="5" name="Rectangle 2">
            <a:extLst>
              <a:ext uri="{FF2B5EF4-FFF2-40B4-BE49-F238E27FC236}">
                <a16:creationId xmlns:a16="http://schemas.microsoft.com/office/drawing/2014/main" id="{EC0BC8EF-5C60-E048-AF94-A914B682634E}"/>
              </a:ext>
            </a:extLst>
          </p:cNvPr>
          <p:cNvSpPr txBox="1">
            <a:spLocks noChangeArrowheads="1"/>
          </p:cNvSpPr>
          <p:nvPr/>
        </p:nvSpPr>
        <p:spPr bwMode="auto">
          <a:xfrm>
            <a:off x="2894038" y="116633"/>
            <a:ext cx="662345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10000"/>
              </a:lnSpc>
            </a:pPr>
            <a:r>
              <a:rPr lang="fr-CA" altLang="fr-FR" sz="2400" dirty="0">
                <a:latin typeface="Arial" panose="020B0604020202020204" pitchFamily="34" charset="0"/>
                <a:cs typeface="Arial" panose="020B0604020202020204" pitchFamily="34" charset="0"/>
              </a:rPr>
              <a:t>Étapes des mesures d'intégration</a:t>
            </a:r>
          </a:p>
        </p:txBody>
      </p:sp>
      <p:sp>
        <p:nvSpPr>
          <p:cNvPr id="6" name="Rectangle 3">
            <a:extLst>
              <a:ext uri="{FF2B5EF4-FFF2-40B4-BE49-F238E27FC236}">
                <a16:creationId xmlns:a16="http://schemas.microsoft.com/office/drawing/2014/main" id="{4BEAA44A-07A5-B447-9388-87901761D112}"/>
              </a:ext>
            </a:extLst>
          </p:cNvPr>
          <p:cNvSpPr txBox="1">
            <a:spLocks noChangeArrowheads="1"/>
          </p:cNvSpPr>
          <p:nvPr/>
        </p:nvSpPr>
        <p:spPr>
          <a:xfrm>
            <a:off x="395536" y="1268760"/>
            <a:ext cx="10272464" cy="4732795"/>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pPr>
            <a:r>
              <a:rPr lang="fr-CA" altLang="fr-FR" sz="1800" dirty="0">
                <a:latin typeface="Arial" panose="020B0604020202020204" pitchFamily="34" charset="0"/>
                <a:cs typeface="Arial" panose="020B0604020202020204" pitchFamily="34" charset="0"/>
              </a:rPr>
              <a:t>La compilation des résultats de la première évaluation servira de base pour :</a:t>
            </a:r>
          </a:p>
          <a:p>
            <a:pPr marL="659606" lvl="1" indent="-257175">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Évaluer la progression des individus à travers les différentes étapes d'intégration du changement</a:t>
            </a:r>
          </a:p>
          <a:p>
            <a:pPr marL="659606" lvl="1" indent="-257175">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Cibler des interventions complémentaires aux formations et communications, à réaliser aux dates jalons de la mise en place de la réforme</a:t>
            </a:r>
          </a:p>
          <a:p>
            <a:pPr marL="335756" lvl="1" indent="-335756"/>
            <a:r>
              <a:rPr lang="fr-CA" altLang="fr-FR" sz="1800" dirty="0">
                <a:latin typeface="Arial" panose="020B0604020202020204" pitchFamily="34" charset="0"/>
                <a:cs typeface="Arial" panose="020B0604020202020204" pitchFamily="34" charset="0"/>
              </a:rPr>
              <a:t>Les mesures suivantes permettront de déterminer :</a:t>
            </a:r>
          </a:p>
          <a:p>
            <a:pPr marL="669131" lvl="1" indent="-266700">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Si les attentes et questionnements sont pris en charge</a:t>
            </a:r>
          </a:p>
          <a:p>
            <a:pPr marL="669131" lvl="1" indent="-266700">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Si de nouvelles préoccupations ont émergé</a:t>
            </a:r>
          </a:p>
          <a:p>
            <a:pPr marL="669131" lvl="1" indent="-266700">
              <a:buFont typeface="Wingdings" panose="05000000000000000000" pitchFamily="2" charset="2"/>
              <a:buChar char="ü"/>
            </a:pPr>
            <a:r>
              <a:rPr lang="fr-CA" altLang="fr-FR" sz="1800" dirty="0">
                <a:latin typeface="Arial" panose="020B0604020202020204" pitchFamily="34" charset="0"/>
                <a:cs typeface="Arial" panose="020B0604020202020204" pitchFamily="34" charset="0"/>
              </a:rPr>
              <a:t>Sur quel(s) point (s) il y a eu lieu d'apporter des précisions et/ou des accompagnements supplémentaires</a:t>
            </a:r>
          </a:p>
          <a:p>
            <a:pPr eaLnBrk="1" hangingPunct="1">
              <a:lnSpc>
                <a:spcPct val="100000"/>
              </a:lnSpc>
            </a:pPr>
            <a:r>
              <a:rPr lang="fr-CA" altLang="fr-FR" sz="1800" dirty="0">
                <a:latin typeface="Arial" panose="020B0604020202020204" pitchFamily="34" charset="0"/>
                <a:cs typeface="Arial" panose="020B0604020202020204" pitchFamily="34" charset="0"/>
              </a:rPr>
              <a:t>La dernière mesure effectuée à </a:t>
            </a:r>
            <a:r>
              <a:rPr lang="fr-CA" altLang="fr-FR" sz="1800" b="1" i="1" dirty="0">
                <a:solidFill>
                  <a:schemeClr val="accent6">
                    <a:lumMod val="75000"/>
                  </a:schemeClr>
                </a:solidFill>
                <a:latin typeface="Arial" panose="020B0604020202020204" pitchFamily="34" charset="0"/>
                <a:cs typeface="Arial" panose="020B0604020202020204" pitchFamily="34" charset="0"/>
              </a:rPr>
              <a:t>une date jalon à déterminer</a:t>
            </a:r>
            <a:r>
              <a:rPr lang="fr-CA" altLang="fr-FR" sz="1800" dirty="0">
                <a:solidFill>
                  <a:schemeClr val="accent6">
                    <a:lumMod val="75000"/>
                  </a:schemeClr>
                </a:solidFill>
                <a:latin typeface="Arial" panose="020B0604020202020204" pitchFamily="34" charset="0"/>
                <a:cs typeface="Arial" panose="020B0604020202020204" pitchFamily="34" charset="0"/>
              </a:rPr>
              <a:t> </a:t>
            </a:r>
            <a:r>
              <a:rPr lang="fr-CA" altLang="fr-FR" sz="1800" dirty="0">
                <a:latin typeface="Arial" panose="020B0604020202020204" pitchFamily="34" charset="0"/>
                <a:cs typeface="Arial" panose="020B0604020202020204" pitchFamily="34" charset="0"/>
              </a:rPr>
              <a:t>validera l'intégration du changement.</a:t>
            </a:r>
          </a:p>
        </p:txBody>
      </p:sp>
    </p:spTree>
    <p:extLst>
      <p:ext uri="{BB962C8B-B14F-4D97-AF65-F5344CB8AC3E}">
        <p14:creationId xmlns:p14="http://schemas.microsoft.com/office/powerpoint/2010/main" val="2352047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48A88F3-202C-C648-AD14-42D85FBEFA67}"/>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2B1560CD-96D7-9F49-8964-0CD7D620DDD2}"/>
              </a:ext>
            </a:extLst>
          </p:cNvPr>
          <p:cNvSpPr>
            <a:spLocks noGrp="1"/>
          </p:cNvSpPr>
          <p:nvPr>
            <p:ph type="sldNum" sz="quarter" idx="11"/>
          </p:nvPr>
        </p:nvSpPr>
        <p:spPr/>
        <p:txBody>
          <a:bodyPr/>
          <a:lstStyle/>
          <a:p>
            <a:pPr>
              <a:defRPr/>
            </a:pPr>
            <a:fld id="{A9B9E11D-E96E-434C-8083-A49BC675742A}" type="slidenum">
              <a:rPr lang="fr-FR" smtClean="0"/>
              <a:pPr>
                <a:defRPr/>
              </a:pPr>
              <a:t>51</a:t>
            </a:fld>
            <a:endParaRPr lang="fr-FR"/>
          </a:p>
        </p:txBody>
      </p:sp>
      <p:sp>
        <p:nvSpPr>
          <p:cNvPr id="5" name="Rectangle 4">
            <a:extLst>
              <a:ext uri="{FF2B5EF4-FFF2-40B4-BE49-F238E27FC236}">
                <a16:creationId xmlns:a16="http://schemas.microsoft.com/office/drawing/2014/main" id="{B0D31094-5C02-8043-8EE1-64AA8DD0024E}"/>
              </a:ext>
            </a:extLst>
          </p:cNvPr>
          <p:cNvSpPr/>
          <p:nvPr/>
        </p:nvSpPr>
        <p:spPr>
          <a:xfrm>
            <a:off x="1905000" y="104761"/>
            <a:ext cx="7871817" cy="830997"/>
          </a:xfrm>
          <a:prstGeom prst="rect">
            <a:avLst/>
          </a:prstGeom>
        </p:spPr>
        <p:txBody>
          <a:bodyPr wrap="square">
            <a:spAutoFit/>
          </a:bodyPr>
          <a:lstStyle/>
          <a:p>
            <a:r>
              <a:rPr lang="fr-CA" altLang="fr-FR" sz="2400" dirty="0">
                <a:latin typeface="Arial" panose="020B0604020202020204" pitchFamily="34" charset="0"/>
                <a:cs typeface="Arial" panose="020B0604020202020204" pitchFamily="34" charset="0"/>
              </a:rPr>
              <a:t>Exploitation des mesures d'intégration du </a:t>
            </a:r>
          </a:p>
          <a:p>
            <a:r>
              <a:rPr lang="fr-CA" altLang="fr-FR" sz="2400" dirty="0">
                <a:latin typeface="Arial" panose="020B0604020202020204" pitchFamily="34" charset="0"/>
                <a:cs typeface="Arial" panose="020B0604020202020204" pitchFamily="34" charset="0"/>
              </a:rPr>
              <a:t>changement</a:t>
            </a:r>
            <a:endParaRPr lang="es-419" sz="2400" dirty="0">
              <a:latin typeface="Arial" panose="020B0604020202020204" pitchFamily="34" charset="0"/>
              <a:cs typeface="Arial" panose="020B0604020202020204" pitchFamily="34" charset="0"/>
            </a:endParaRPr>
          </a:p>
        </p:txBody>
      </p:sp>
      <p:sp>
        <p:nvSpPr>
          <p:cNvPr id="7" name="Espace réservé du numéro de diapositive 2">
            <a:extLst>
              <a:ext uri="{FF2B5EF4-FFF2-40B4-BE49-F238E27FC236}">
                <a16:creationId xmlns:a16="http://schemas.microsoft.com/office/drawing/2014/main" id="{41A1C593-F6E8-A746-B02B-797F4B66B1C1}"/>
              </a:ext>
            </a:extLst>
          </p:cNvPr>
          <p:cNvSpPr>
            <a:spLocks noGrp="1"/>
          </p:cNvSpPr>
          <p:nvPr/>
        </p:nvSpPr>
        <p:spPr>
          <a:xfrm>
            <a:off x="6038968" y="4224907"/>
            <a:ext cx="1905000" cy="342900"/>
          </a:xfrm>
          <a:prstGeom prst="rect">
            <a:avLst/>
          </a:prstGeom>
          <a:noFill/>
        </p:spPr>
        <p:style>
          <a:lnRef idx="0">
            <a:scrgbClr r="0" g="0" b="0"/>
          </a:lnRef>
          <a:fillRef idx="0">
            <a:scrgbClr r="0" g="0" b="0"/>
          </a:fillRef>
          <a:effectRef idx="0">
            <a:scrgbClr r="0" g="0" b="0"/>
          </a:effectRef>
          <a:fontRef idx="major"/>
        </p:style>
        <p:txBody>
          <a:bodyPr vert="horz" anchor="b"/>
          <a:lstStyle>
            <a:defPPr>
              <a:defRPr lang="fr-FR"/>
            </a:defPPr>
            <a:lvl1pPr marL="0" algn="r" defTabSz="914400" rtl="0" eaLnBrk="1" latinLnBrk="0" hangingPunct="1">
              <a:defRPr kumimoji="0" sz="18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fld id="{DCA6627E-A999-4822-BBF1-9E7DBAFF3F74}" type="slidenum">
              <a:rPr lang="en-US" altLang="fr-FR" smtClean="0"/>
              <a:pPr/>
              <a:t>51</a:t>
            </a:fld>
            <a:endParaRPr lang="en-US" altLang="fr-FR"/>
          </a:p>
        </p:txBody>
      </p:sp>
      <p:pic>
        <p:nvPicPr>
          <p:cNvPr id="8" name="Picture 5" descr="BD21298_">
            <a:extLst>
              <a:ext uri="{FF2B5EF4-FFF2-40B4-BE49-F238E27FC236}">
                <a16:creationId xmlns:a16="http://schemas.microsoft.com/office/drawing/2014/main" id="{31A0C129-6195-7A49-893C-C51911035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59" y="2260377"/>
            <a:ext cx="163116" cy="17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3EA3D77B-75F5-E04D-A6EC-422229D25A37}"/>
              </a:ext>
            </a:extLst>
          </p:cNvPr>
          <p:cNvSpPr txBox="1">
            <a:spLocks noChangeArrowheads="1"/>
          </p:cNvSpPr>
          <p:nvPr/>
        </p:nvSpPr>
        <p:spPr bwMode="blackWhite">
          <a:xfrm>
            <a:off x="4098950" y="4102273"/>
            <a:ext cx="1565672" cy="323165"/>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pPr>
            <a:endParaRPr lang="en-US" altLang="fr-FR" sz="1500">
              <a:latin typeface="Verdana" panose="020B0604030504040204" pitchFamily="34" charset="0"/>
              <a:ea typeface="Arial Unicode MS" panose="020B0604020202020204" pitchFamily="34" charset="-128"/>
              <a:cs typeface="Arial Unicode MS" panose="020B0604020202020204" pitchFamily="34" charset="-128"/>
            </a:endParaRPr>
          </a:p>
        </p:txBody>
      </p:sp>
      <p:sp>
        <p:nvSpPr>
          <p:cNvPr id="10" name="Text Box 7">
            <a:extLst>
              <a:ext uri="{FF2B5EF4-FFF2-40B4-BE49-F238E27FC236}">
                <a16:creationId xmlns:a16="http://schemas.microsoft.com/office/drawing/2014/main" id="{B68AAB0A-53B9-074E-B0E5-A9C1916902B7}"/>
              </a:ext>
            </a:extLst>
          </p:cNvPr>
          <p:cNvSpPr txBox="1">
            <a:spLocks noChangeArrowheads="1"/>
          </p:cNvSpPr>
          <p:nvPr/>
        </p:nvSpPr>
        <p:spPr bwMode="blackWhite">
          <a:xfrm>
            <a:off x="2355877" y="4098701"/>
            <a:ext cx="1364456" cy="323165"/>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endParaRPr lang="en-US" altLang="fr-FR" sz="1500">
              <a:latin typeface="Verdana" panose="020B0604030504040204" pitchFamily="34" charset="0"/>
              <a:ea typeface="Arial Unicode MS" panose="020B0604020202020204" pitchFamily="34" charset="-128"/>
              <a:cs typeface="Arial Unicode MS" panose="020B0604020202020204" pitchFamily="34" charset="-128"/>
            </a:endParaRPr>
          </a:p>
        </p:txBody>
      </p:sp>
      <p:pic>
        <p:nvPicPr>
          <p:cNvPr id="11" name="Picture 8" descr="BD21298_">
            <a:extLst>
              <a:ext uri="{FF2B5EF4-FFF2-40B4-BE49-F238E27FC236}">
                <a16:creationId xmlns:a16="http://schemas.microsoft.com/office/drawing/2014/main" id="{04B29B5E-AE00-5740-ACE3-2B1CF126B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459" y="3670077"/>
            <a:ext cx="163116"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able">
            <a:extLst>
              <a:ext uri="{FF2B5EF4-FFF2-40B4-BE49-F238E27FC236}">
                <a16:creationId xmlns:a16="http://schemas.microsoft.com/office/drawing/2014/main" id="{830CB99D-8813-E144-A2DB-AB152FA5484B}"/>
              </a:ext>
            </a:extLst>
          </p:cNvPr>
          <p:cNvPicPr>
            <a:picLocks noChangeAspect="1"/>
          </p:cNvPicPr>
          <p:nvPr/>
        </p:nvPicPr>
        <p:blipFill>
          <a:blip r:embed="rId3"/>
          <a:stretch>
            <a:fillRect/>
          </a:stretch>
        </p:blipFill>
        <p:spPr>
          <a:xfrm>
            <a:off x="8285992" y="1172710"/>
            <a:ext cx="2509265" cy="1138293"/>
          </a:xfrm>
          <a:prstGeom prst="rect">
            <a:avLst/>
          </a:prstGeom>
        </p:spPr>
      </p:pic>
      <p:sp>
        <p:nvSpPr>
          <p:cNvPr id="13" name="WordArt 31">
            <a:extLst>
              <a:ext uri="{FF2B5EF4-FFF2-40B4-BE49-F238E27FC236}">
                <a16:creationId xmlns:a16="http://schemas.microsoft.com/office/drawing/2014/main" id="{C5D11CED-5317-B942-8E35-53A3FCFF7A74}"/>
              </a:ext>
            </a:extLst>
          </p:cNvPr>
          <p:cNvSpPr>
            <a:spLocks noChangeArrowheads="1" noChangeShapeType="1" noTextEdit="1"/>
          </p:cNvSpPr>
          <p:nvPr/>
        </p:nvSpPr>
        <p:spPr bwMode="blackWhite">
          <a:xfrm>
            <a:off x="8704341" y="2547955"/>
            <a:ext cx="1782365" cy="1290638"/>
          </a:xfrm>
          <a:prstGeom prst="rect">
            <a:avLst/>
          </a:prstGeom>
        </p:spPr>
        <p:style>
          <a:lnRef idx="0">
            <a:scrgbClr r="0" g="0" b="0"/>
          </a:lnRef>
          <a:fillRef idx="0">
            <a:scrgbClr r="0" g="0" b="0"/>
          </a:fillRef>
          <a:effectRef idx="0">
            <a:scrgbClr r="0" g="0" b="0"/>
          </a:effectRef>
          <a:fontRef idx="major"/>
        </p:style>
        <p:txBody>
          <a:bodyPr wrap="none" numCol="1" fromWordArt="1">
            <a:prstTxWarp prst="textSlantUp">
              <a:avLst>
                <a:gd name="adj" fmla="val 55556"/>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s-419" sz="2700" kern="10" dirty="0" err="1">
                <a:ln w="9525">
                  <a:solidFill>
                    <a:srgbClr val="000000"/>
                  </a:solidFill>
                  <a:round/>
                  <a:headEnd/>
                  <a:tailEnd/>
                </a:ln>
                <a:solidFill>
                  <a:schemeClr val="accent6">
                    <a:lumMod val="75000"/>
                  </a:schemeClr>
                </a:solidFill>
                <a:latin typeface="Arial Black" panose="020B0A04020102020204" pitchFamily="34" charset="0"/>
              </a:rPr>
              <a:t>Exemple</a:t>
            </a:r>
            <a:endParaRPr lang="es-419" sz="2700" kern="10" dirty="0">
              <a:ln w="9525">
                <a:solidFill>
                  <a:srgbClr val="000000"/>
                </a:solidFill>
                <a:round/>
                <a:headEnd/>
                <a:tailEnd/>
              </a:ln>
              <a:solidFill>
                <a:schemeClr val="accent6">
                  <a:lumMod val="75000"/>
                </a:schemeClr>
              </a:solidFill>
              <a:latin typeface="Arial Black" panose="020B0A04020102020204" pitchFamily="34" charset="0"/>
            </a:endParaRPr>
          </a:p>
        </p:txBody>
      </p:sp>
      <p:pic>
        <p:nvPicPr>
          <p:cNvPr id="14" name="Picture 32">
            <a:extLst>
              <a:ext uri="{FF2B5EF4-FFF2-40B4-BE49-F238E27FC236}">
                <a16:creationId xmlns:a16="http://schemas.microsoft.com/office/drawing/2014/main" id="{4B39F9E1-9270-8E48-BC00-BF51131A0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White">
          <a:xfrm>
            <a:off x="1813183" y="1181979"/>
            <a:ext cx="5712151" cy="4634959"/>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645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053B7-A947-C84B-B039-2C673809F907}"/>
              </a:ext>
            </a:extLst>
          </p:cNvPr>
          <p:cNvSpPr>
            <a:spLocks noGrp="1"/>
          </p:cNvSpPr>
          <p:nvPr>
            <p:ph type="title"/>
          </p:nvPr>
        </p:nvSpPr>
        <p:spPr>
          <a:xfrm>
            <a:off x="3877614" y="2438623"/>
            <a:ext cx="4661079" cy="1325563"/>
          </a:xfrm>
        </p:spPr>
        <p:txBody>
          <a:bodyPr/>
          <a:lstStyle/>
          <a:p>
            <a:r>
              <a:rPr lang="fr-CA" sz="2800" dirty="0">
                <a:latin typeface="Arial" panose="020B0604020202020204" pitchFamily="34" charset="0"/>
                <a:cs typeface="Arial" panose="020B0604020202020204" pitchFamily="34" charset="0"/>
              </a:rPr>
              <a:t>Outils #3: Le focus Group</a:t>
            </a:r>
          </a:p>
        </p:txBody>
      </p:sp>
      <p:sp>
        <p:nvSpPr>
          <p:cNvPr id="3" name="Espace réservé de la date 2">
            <a:extLst>
              <a:ext uri="{FF2B5EF4-FFF2-40B4-BE49-F238E27FC236}">
                <a16:creationId xmlns:a16="http://schemas.microsoft.com/office/drawing/2014/main" id="{1662D078-4D00-8646-90F2-6BC41AA160F2}"/>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267214D4-FFB4-CF4B-BEB4-6F99B7962EAE}"/>
              </a:ext>
            </a:extLst>
          </p:cNvPr>
          <p:cNvSpPr>
            <a:spLocks noGrp="1"/>
          </p:cNvSpPr>
          <p:nvPr>
            <p:ph type="sldNum" sz="quarter" idx="11"/>
          </p:nvPr>
        </p:nvSpPr>
        <p:spPr/>
        <p:txBody>
          <a:bodyPr/>
          <a:lstStyle/>
          <a:p>
            <a:pPr>
              <a:defRPr/>
            </a:pPr>
            <a:fld id="{A9B9E11D-E96E-434C-8083-A49BC675742A}" type="slidenum">
              <a:rPr lang="fr-FR" smtClean="0"/>
              <a:pPr>
                <a:defRPr/>
              </a:pPr>
              <a:t>52</a:t>
            </a:fld>
            <a:endParaRPr lang="fr-FR"/>
          </a:p>
        </p:txBody>
      </p:sp>
    </p:spTree>
    <p:extLst>
      <p:ext uri="{BB962C8B-B14F-4D97-AF65-F5344CB8AC3E}">
        <p14:creationId xmlns:p14="http://schemas.microsoft.com/office/powerpoint/2010/main" val="2931187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AB9CE6F-AB23-8E49-A5C4-8BA54026DB52}"/>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8EB160D0-1A98-E648-85A0-10CD33E7AB37}"/>
              </a:ext>
            </a:extLst>
          </p:cNvPr>
          <p:cNvSpPr>
            <a:spLocks noGrp="1"/>
          </p:cNvSpPr>
          <p:nvPr>
            <p:ph type="sldNum" sz="quarter" idx="11"/>
          </p:nvPr>
        </p:nvSpPr>
        <p:spPr/>
        <p:txBody>
          <a:bodyPr/>
          <a:lstStyle/>
          <a:p>
            <a:pPr>
              <a:defRPr/>
            </a:pPr>
            <a:fld id="{A9B9E11D-E96E-434C-8083-A49BC675742A}" type="slidenum">
              <a:rPr lang="fr-FR" smtClean="0"/>
              <a:pPr>
                <a:defRPr/>
              </a:pPr>
              <a:t>53</a:t>
            </a:fld>
            <a:endParaRPr lang="fr-FR"/>
          </a:p>
        </p:txBody>
      </p:sp>
      <p:sp>
        <p:nvSpPr>
          <p:cNvPr id="5" name="Espace réservé du contenu 1">
            <a:extLst>
              <a:ext uri="{FF2B5EF4-FFF2-40B4-BE49-F238E27FC236}">
                <a16:creationId xmlns:a16="http://schemas.microsoft.com/office/drawing/2014/main" id="{8C8190A6-1B92-3941-816B-334F408717F3}"/>
              </a:ext>
            </a:extLst>
          </p:cNvPr>
          <p:cNvSpPr txBox="1">
            <a:spLocks/>
          </p:cNvSpPr>
          <p:nvPr/>
        </p:nvSpPr>
        <p:spPr>
          <a:xfrm>
            <a:off x="122349" y="981883"/>
            <a:ext cx="8229600" cy="62981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CA" dirty="0"/>
          </a:p>
        </p:txBody>
      </p:sp>
      <p:sp>
        <p:nvSpPr>
          <p:cNvPr id="6" name="Title 2">
            <a:extLst>
              <a:ext uri="{FF2B5EF4-FFF2-40B4-BE49-F238E27FC236}">
                <a16:creationId xmlns:a16="http://schemas.microsoft.com/office/drawing/2014/main" id="{D20C99E6-96DB-FF4B-8F16-383E26072510}"/>
              </a:ext>
            </a:extLst>
          </p:cNvPr>
          <p:cNvSpPr txBox="1">
            <a:spLocks/>
          </p:cNvSpPr>
          <p:nvPr/>
        </p:nvSpPr>
        <p:spPr bwMode="auto">
          <a:xfrm>
            <a:off x="2289455" y="2462621"/>
            <a:ext cx="8229600" cy="6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800" dirty="0">
                <a:latin typeface="Arial" panose="020B0604020202020204" pitchFamily="34" charset="0"/>
                <a:cs typeface="Arial" panose="020B0604020202020204" pitchFamily="34" charset="0"/>
              </a:rPr>
              <a:t>Outil #4: Suivre les indicateurs sur l’appropriation du changement (référence </a:t>
            </a:r>
            <a:r>
              <a:rPr lang="en-US" sz="2800" dirty="0" err="1">
                <a:latin typeface="Arial" panose="020B0604020202020204" pitchFamily="34" charset="0"/>
                <a:cs typeface="Arial" panose="020B0604020202020204" pitchFamily="34" charset="0"/>
              </a:rPr>
              <a:t>à</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stratégie</a:t>
            </a:r>
            <a:r>
              <a:rPr lang="en-US" sz="2800" dirty="0">
                <a:latin typeface="Arial" panose="020B0604020202020204" pitchFamily="34" charset="0"/>
                <a:cs typeface="Arial" panose="020B0604020202020204" pitchFamily="34" charset="0"/>
              </a:rPr>
              <a:t> et </a:t>
            </a:r>
            <a:r>
              <a:rPr lang="en-US" sz="2800" dirty="0" err="1">
                <a:latin typeface="Arial" panose="020B0604020202020204" pitchFamily="34" charset="0"/>
                <a:cs typeface="Arial" panose="020B0604020202020204" pitchFamily="34" charset="0"/>
              </a:rPr>
              <a:t>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l’outil</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suivi</a:t>
            </a:r>
            <a:r>
              <a:rPr lang="en-US" sz="2800" dirty="0">
                <a:latin typeface="Arial" panose="020B0604020202020204" pitchFamily="34" charset="0"/>
                <a:cs typeface="Arial" panose="020B0604020202020204" pitchFamily="34" charset="0"/>
              </a:rPr>
              <a:t>)</a:t>
            </a:r>
          </a:p>
        </p:txBody>
      </p:sp>
      <p:sp>
        <p:nvSpPr>
          <p:cNvPr id="8" name="Nuage 7">
            <a:extLst>
              <a:ext uri="{FF2B5EF4-FFF2-40B4-BE49-F238E27FC236}">
                <a16:creationId xmlns:a16="http://schemas.microsoft.com/office/drawing/2014/main" id="{0D309943-592F-5341-A748-5393A162CD61}"/>
              </a:ext>
            </a:extLst>
          </p:cNvPr>
          <p:cNvSpPr/>
          <p:nvPr/>
        </p:nvSpPr>
        <p:spPr>
          <a:xfrm>
            <a:off x="680225" y="3092437"/>
            <a:ext cx="2736761" cy="2854674"/>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CA" dirty="0">
                <a:solidFill>
                  <a:schemeClr val="tx1"/>
                </a:solidFill>
              </a:rPr>
              <a:t>Aide-mémoire!</a:t>
            </a:r>
          </a:p>
          <a:p>
            <a:pPr marL="0" indent="0">
              <a:buNone/>
            </a:pPr>
            <a:endParaRPr lang="fr-CA" dirty="0">
              <a:solidFill>
                <a:schemeClr val="tx1"/>
              </a:solidFill>
            </a:endParaRPr>
          </a:p>
          <a:p>
            <a:pPr marL="0" indent="0">
              <a:buNone/>
            </a:pPr>
            <a:r>
              <a:rPr lang="fr-CA" dirty="0">
                <a:solidFill>
                  <a:schemeClr val="tx1"/>
                </a:solidFill>
              </a:rPr>
              <a:t>Des indicateurs à mesurer avec le plan de gestion</a:t>
            </a:r>
          </a:p>
        </p:txBody>
      </p:sp>
    </p:spTree>
    <p:extLst>
      <p:ext uri="{BB962C8B-B14F-4D97-AF65-F5344CB8AC3E}">
        <p14:creationId xmlns:p14="http://schemas.microsoft.com/office/powerpoint/2010/main" val="1797105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916C616-9D69-DF46-97E9-54E3480C40A1}"/>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84E5806D-999A-D342-AB1F-93A4719D31D7}"/>
              </a:ext>
            </a:extLst>
          </p:cNvPr>
          <p:cNvSpPr>
            <a:spLocks noGrp="1"/>
          </p:cNvSpPr>
          <p:nvPr>
            <p:ph type="sldNum" sz="quarter" idx="11"/>
          </p:nvPr>
        </p:nvSpPr>
        <p:spPr/>
        <p:txBody>
          <a:bodyPr/>
          <a:lstStyle/>
          <a:p>
            <a:pPr>
              <a:defRPr/>
            </a:pPr>
            <a:fld id="{A9B9E11D-E96E-434C-8083-A49BC675742A}" type="slidenum">
              <a:rPr lang="fr-FR" smtClean="0"/>
              <a:pPr>
                <a:defRPr/>
              </a:pPr>
              <a:t>54</a:t>
            </a:fld>
            <a:endParaRPr lang="fr-FR"/>
          </a:p>
        </p:txBody>
      </p:sp>
      <p:sp>
        <p:nvSpPr>
          <p:cNvPr id="5" name="Title 2">
            <a:extLst>
              <a:ext uri="{FF2B5EF4-FFF2-40B4-BE49-F238E27FC236}">
                <a16:creationId xmlns:a16="http://schemas.microsoft.com/office/drawing/2014/main" id="{D5FDDC47-5817-4943-AC7F-6889E36C0A00}"/>
              </a:ext>
            </a:extLst>
          </p:cNvPr>
          <p:cNvSpPr txBox="1">
            <a:spLocks/>
          </p:cNvSpPr>
          <p:nvPr/>
        </p:nvSpPr>
        <p:spPr bwMode="auto">
          <a:xfrm>
            <a:off x="2103863" y="2214686"/>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400" dirty="0">
                <a:latin typeface="Arial" panose="020B0604020202020204" pitchFamily="34" charset="0"/>
                <a:cs typeface="Arial" panose="020B0604020202020204" pitchFamily="34" charset="0"/>
              </a:rPr>
              <a:t>Outil #4: Suivre les indicateurs sur la mise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oeuvre du processus de gestion du changement (référence </a:t>
            </a:r>
            <a:r>
              <a:rPr lang="en-US" sz="2400" dirty="0" err="1">
                <a:latin typeface="Arial" panose="020B0604020202020204" pitchFamily="34" charset="0"/>
                <a:cs typeface="Arial" panose="020B0604020202020204" pitchFamily="34" charset="0"/>
              </a:rPr>
              <a:t>à</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stratégie</a:t>
            </a:r>
            <a:r>
              <a:rPr lang="en-US" sz="2400" dirty="0">
                <a:latin typeface="Arial" panose="020B0604020202020204" pitchFamily="34" charset="0"/>
                <a:cs typeface="Arial" panose="020B0604020202020204" pitchFamily="34" charset="0"/>
              </a:rPr>
              <a:t> et </a:t>
            </a:r>
            <a:r>
              <a:rPr lang="en-US" sz="2400" dirty="0" err="1">
                <a:latin typeface="Arial" panose="020B0604020202020204" pitchFamily="34" charset="0"/>
                <a:cs typeface="Arial" panose="020B0604020202020204" pitchFamily="34" charset="0"/>
              </a:rPr>
              <a:t>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l’outil</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suivi</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2986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139FF-4067-864A-8875-46CF940191AA}"/>
              </a:ext>
            </a:extLst>
          </p:cNvPr>
          <p:cNvSpPr>
            <a:spLocks noGrp="1"/>
          </p:cNvSpPr>
          <p:nvPr>
            <p:ph type="title"/>
          </p:nvPr>
        </p:nvSpPr>
        <p:spPr>
          <a:xfrm>
            <a:off x="3332499" y="2635937"/>
            <a:ext cx="6932053" cy="1325563"/>
          </a:xfrm>
        </p:spPr>
        <p:txBody>
          <a:bodyPr/>
          <a:lstStyle/>
          <a:p>
            <a:r>
              <a:rPr lang="fr-CA" sz="2800" dirty="0">
                <a:latin typeface="Arial" panose="020B0604020202020204" pitchFamily="34" charset="0"/>
                <a:cs typeface="Arial" panose="020B0604020202020204" pitchFamily="34" charset="0"/>
              </a:rPr>
              <a:t>Outil #5: Le plan de gestion du changement (référence au fichier Excel)</a:t>
            </a:r>
            <a:br>
              <a:rPr lang="fr-CA" sz="2800" dirty="0">
                <a:latin typeface="Arial" panose="020B0604020202020204" pitchFamily="34" charset="0"/>
                <a:cs typeface="Arial" panose="020B0604020202020204" pitchFamily="34" charset="0"/>
              </a:rPr>
            </a:br>
            <a:endParaRPr lang="fr-CA" sz="2800" dirty="0"/>
          </a:p>
        </p:txBody>
      </p:sp>
      <p:sp>
        <p:nvSpPr>
          <p:cNvPr id="3" name="Espace réservé de la date 2">
            <a:extLst>
              <a:ext uri="{FF2B5EF4-FFF2-40B4-BE49-F238E27FC236}">
                <a16:creationId xmlns:a16="http://schemas.microsoft.com/office/drawing/2014/main" id="{4A2D9063-8412-5544-A73B-248288716DCA}"/>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B8D76613-F20A-0648-B878-1E04E239824B}"/>
              </a:ext>
            </a:extLst>
          </p:cNvPr>
          <p:cNvSpPr>
            <a:spLocks noGrp="1"/>
          </p:cNvSpPr>
          <p:nvPr>
            <p:ph type="sldNum" sz="quarter" idx="11"/>
          </p:nvPr>
        </p:nvSpPr>
        <p:spPr/>
        <p:txBody>
          <a:bodyPr/>
          <a:lstStyle/>
          <a:p>
            <a:pPr>
              <a:defRPr/>
            </a:pPr>
            <a:fld id="{A9B9E11D-E96E-434C-8083-A49BC675742A}" type="slidenum">
              <a:rPr lang="fr-FR" smtClean="0"/>
              <a:pPr>
                <a:defRPr/>
              </a:pPr>
              <a:t>55</a:t>
            </a:fld>
            <a:endParaRPr lang="fr-FR"/>
          </a:p>
        </p:txBody>
      </p:sp>
    </p:spTree>
    <p:extLst>
      <p:ext uri="{BB962C8B-B14F-4D97-AF65-F5344CB8AC3E}">
        <p14:creationId xmlns:p14="http://schemas.microsoft.com/office/powerpoint/2010/main" val="2179114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03A97B0-2EC2-9744-B658-EB14A06FC58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45EDC8EB-42E4-D443-81A9-D11CB46E1316}"/>
              </a:ext>
            </a:extLst>
          </p:cNvPr>
          <p:cNvSpPr>
            <a:spLocks noGrp="1"/>
          </p:cNvSpPr>
          <p:nvPr>
            <p:ph type="sldNum" sz="quarter" idx="11"/>
          </p:nvPr>
        </p:nvSpPr>
        <p:spPr/>
        <p:txBody>
          <a:bodyPr/>
          <a:lstStyle/>
          <a:p>
            <a:pPr>
              <a:defRPr/>
            </a:pPr>
            <a:fld id="{A9B9E11D-E96E-434C-8083-A49BC675742A}" type="slidenum">
              <a:rPr lang="fr-FR" smtClean="0"/>
              <a:pPr>
                <a:defRPr/>
              </a:pPr>
              <a:t>56</a:t>
            </a:fld>
            <a:endParaRPr lang="fr-FR"/>
          </a:p>
        </p:txBody>
      </p:sp>
      <p:sp>
        <p:nvSpPr>
          <p:cNvPr id="6" name="Rectangle : coins arrondis 5">
            <a:extLst>
              <a:ext uri="{FF2B5EF4-FFF2-40B4-BE49-F238E27FC236}">
                <a16:creationId xmlns:a16="http://schemas.microsoft.com/office/drawing/2014/main" id="{38652BAD-30C3-5541-95F5-014B2CC768EE}"/>
              </a:ext>
            </a:extLst>
          </p:cNvPr>
          <p:cNvSpPr/>
          <p:nvPr/>
        </p:nvSpPr>
        <p:spPr>
          <a:xfrm>
            <a:off x="1742941" y="2849451"/>
            <a:ext cx="8139448" cy="11590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rial" panose="020B0604020202020204" pitchFamily="34" charset="0"/>
                <a:cs typeface="Arial" panose="020B0604020202020204" pitchFamily="34" charset="0"/>
              </a:rPr>
              <a:t>Thème #4: Gérer les résistances et communiquer le changement</a:t>
            </a:r>
          </a:p>
        </p:txBody>
      </p:sp>
    </p:spTree>
    <p:extLst>
      <p:ext uri="{BB962C8B-B14F-4D97-AF65-F5344CB8AC3E}">
        <p14:creationId xmlns:p14="http://schemas.microsoft.com/office/powerpoint/2010/main" val="1208428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C929616-6C03-1B44-9508-875DC0E9E4AA}"/>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6D835455-0404-814F-A6B9-144E5A16BD42}"/>
              </a:ext>
            </a:extLst>
          </p:cNvPr>
          <p:cNvSpPr>
            <a:spLocks noGrp="1"/>
          </p:cNvSpPr>
          <p:nvPr>
            <p:ph type="sldNum" sz="quarter" idx="11"/>
          </p:nvPr>
        </p:nvSpPr>
        <p:spPr/>
        <p:txBody>
          <a:bodyPr/>
          <a:lstStyle/>
          <a:p>
            <a:pPr>
              <a:defRPr/>
            </a:pPr>
            <a:fld id="{A9B9E11D-E96E-434C-8083-A49BC675742A}" type="slidenum">
              <a:rPr lang="fr-FR" smtClean="0"/>
              <a:pPr>
                <a:defRPr/>
              </a:pPr>
              <a:t>57</a:t>
            </a:fld>
            <a:endParaRPr lang="fr-FR"/>
          </a:p>
        </p:txBody>
      </p:sp>
      <p:sp>
        <p:nvSpPr>
          <p:cNvPr id="5" name="Title 2">
            <a:extLst>
              <a:ext uri="{FF2B5EF4-FFF2-40B4-BE49-F238E27FC236}">
                <a16:creationId xmlns:a16="http://schemas.microsoft.com/office/drawing/2014/main" id="{B3DADE03-8E7A-FD4A-8F99-C91CD376E67D}"/>
              </a:ext>
            </a:extLst>
          </p:cNvPr>
          <p:cNvSpPr txBox="1">
            <a:spLocks/>
          </p:cNvSpPr>
          <p:nvPr/>
        </p:nvSpPr>
        <p:spPr bwMode="auto">
          <a:xfrm>
            <a:off x="1609067" y="283464"/>
            <a:ext cx="8229600" cy="12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Qu’est-ce que la résistance au changement? Quels en sont les causes?</a:t>
            </a:r>
          </a:p>
        </p:txBody>
      </p:sp>
      <p:sp>
        <p:nvSpPr>
          <p:cNvPr id="6" name="Content Placeholder 1">
            <a:extLst>
              <a:ext uri="{FF2B5EF4-FFF2-40B4-BE49-F238E27FC236}">
                <a16:creationId xmlns:a16="http://schemas.microsoft.com/office/drawing/2014/main" id="{BC2E744B-6178-1B4B-B8E8-554B0D5BDC4E}"/>
              </a:ext>
            </a:extLst>
          </p:cNvPr>
          <p:cNvSpPr txBox="1">
            <a:spLocks/>
          </p:cNvSpPr>
          <p:nvPr/>
        </p:nvSpPr>
        <p:spPr>
          <a:xfrm>
            <a:off x="1384479" y="1959029"/>
            <a:ext cx="8229600" cy="250994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56032">
              <a:buClr>
                <a:schemeClr val="accent6">
                  <a:lumMod val="75000"/>
                </a:schemeClr>
              </a:buClr>
              <a:buFont typeface="Georgia"/>
              <a:buChar char="•"/>
            </a:pPr>
            <a:r>
              <a:rPr lang="fr-CA" sz="2000" dirty="0">
                <a:latin typeface="Arial" panose="020B0604020202020204" pitchFamily="34" charset="0"/>
                <a:cs typeface="Arial" panose="020B0604020202020204" pitchFamily="34" charset="0"/>
              </a:rPr>
              <a:t>Phénomène psychologique relativement courant, appelé aussi aversion au changement ou immobilisme, consistant à désirer, et tenter d'obtenir par diverses formes de comportements d'opposition ou de préservation, le maintien du </a:t>
            </a:r>
            <a:r>
              <a:rPr lang="fr-CA" sz="2000" dirty="0">
                <a:latin typeface="Arial" panose="020B0604020202020204" pitchFamily="34" charset="0"/>
                <a:cs typeface="Arial" panose="020B0604020202020204" pitchFamily="34" charset="0"/>
                <a:hlinkClick r:id="rId2" tooltip="Statu quo">
                  <a:extLst>
                    <a:ext uri="{A12FA001-AC4F-418D-AE19-62706E023703}">
                      <ahyp:hlinkClr xmlns:ahyp="http://schemas.microsoft.com/office/drawing/2018/hyperlinkcolor" val="tx"/>
                    </a:ext>
                  </a:extLst>
                </a:hlinkClick>
              </a:rPr>
              <a:t>statu quo</a:t>
            </a:r>
            <a:r>
              <a:rPr lang="fr-CA" sz="2000" dirty="0">
                <a:latin typeface="Arial" panose="020B0604020202020204" pitchFamily="34" charset="0"/>
                <a:cs typeface="Arial" panose="020B0604020202020204" pitchFamily="34" charset="0"/>
              </a:rPr>
              <a:t> par </a:t>
            </a:r>
            <a:r>
              <a:rPr lang="fr-CA" sz="2000" dirty="0">
                <a:latin typeface="Arial" panose="020B0604020202020204" pitchFamily="34" charset="0"/>
                <a:cs typeface="Arial" panose="020B0604020202020204" pitchFamily="34" charset="0"/>
                <a:hlinkClick r:id="rId3" tooltip="Aversion à l'incertitude">
                  <a:extLst>
                    <a:ext uri="{A12FA001-AC4F-418D-AE19-62706E023703}">
                      <ahyp:hlinkClr xmlns:ahyp="http://schemas.microsoft.com/office/drawing/2018/hyperlinkcolor" val="tx"/>
                    </a:ext>
                  </a:extLst>
                </a:hlinkClick>
              </a:rPr>
              <a:t>aversion à l'incertitude</a:t>
            </a:r>
            <a:endParaRPr lang="fr-CA" sz="2000" dirty="0">
              <a:latin typeface="Arial" panose="020B0604020202020204" pitchFamily="34" charset="0"/>
              <a:cs typeface="Arial" panose="020B0604020202020204" pitchFamily="34" charset="0"/>
            </a:endParaRPr>
          </a:p>
          <a:p>
            <a:endParaRPr lang="fr-CA" dirty="0"/>
          </a:p>
        </p:txBody>
      </p:sp>
    </p:spTree>
    <p:extLst>
      <p:ext uri="{BB962C8B-B14F-4D97-AF65-F5344CB8AC3E}">
        <p14:creationId xmlns:p14="http://schemas.microsoft.com/office/powerpoint/2010/main" val="11831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26BD5F27-44CB-9B48-AF52-6B56A5898E6D}"/>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C3BE2D58-B2D0-0144-9594-AD894C1B8C13}"/>
              </a:ext>
            </a:extLst>
          </p:cNvPr>
          <p:cNvSpPr>
            <a:spLocks noGrp="1"/>
          </p:cNvSpPr>
          <p:nvPr>
            <p:ph type="sldNum" sz="quarter" idx="11"/>
          </p:nvPr>
        </p:nvSpPr>
        <p:spPr/>
        <p:txBody>
          <a:bodyPr/>
          <a:lstStyle/>
          <a:p>
            <a:pPr>
              <a:defRPr/>
            </a:pPr>
            <a:fld id="{A9B9E11D-E96E-434C-8083-A49BC675742A}" type="slidenum">
              <a:rPr lang="fr-FR" smtClean="0"/>
              <a:pPr>
                <a:defRPr/>
              </a:pPr>
              <a:t>58</a:t>
            </a:fld>
            <a:endParaRPr lang="fr-FR"/>
          </a:p>
        </p:txBody>
      </p:sp>
      <p:sp>
        <p:nvSpPr>
          <p:cNvPr id="5" name="Rectangle 2">
            <a:extLst>
              <a:ext uri="{FF2B5EF4-FFF2-40B4-BE49-F238E27FC236}">
                <a16:creationId xmlns:a16="http://schemas.microsoft.com/office/drawing/2014/main" id="{6824A470-8FF5-B244-811F-ECDFF222AC5A}"/>
              </a:ext>
            </a:extLst>
          </p:cNvPr>
          <p:cNvSpPr txBox="1">
            <a:spLocks noChangeArrowheads="1"/>
          </p:cNvSpPr>
          <p:nvPr/>
        </p:nvSpPr>
        <p:spPr bwMode="auto">
          <a:xfrm>
            <a:off x="1556983" y="26769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altLang="fr-FR" sz="2800" dirty="0">
                <a:latin typeface="Arial" panose="020B0604020202020204" pitchFamily="34" charset="0"/>
                <a:cs typeface="Arial" panose="020B0604020202020204" pitchFamily="34" charset="0"/>
              </a:rPr>
              <a:t>Les trois types de résistance au changement</a:t>
            </a:r>
            <a:endParaRPr lang="x-none" altLang="fr-FR" sz="28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B0922753-B4C9-0D42-B341-9415942A14C3}"/>
              </a:ext>
            </a:extLst>
          </p:cNvPr>
          <p:cNvSpPr txBox="1">
            <a:spLocks noChangeArrowheads="1"/>
          </p:cNvSpPr>
          <p:nvPr/>
        </p:nvSpPr>
        <p:spPr>
          <a:xfrm>
            <a:off x="586370" y="1335123"/>
            <a:ext cx="10416480" cy="4187754"/>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buFontTx/>
              <a:buNone/>
            </a:pPr>
            <a:r>
              <a:rPr lang="fr-CA" altLang="fr-FR" sz="1800" dirty="0">
                <a:latin typeface="Arial" panose="020B0604020202020204" pitchFamily="34" charset="0"/>
                <a:cs typeface="Arial" panose="020B0604020202020204" pitchFamily="34" charset="0"/>
              </a:rPr>
              <a:t>1-Prend part tout de suite au changement </a:t>
            </a:r>
          </a:p>
          <a:p>
            <a:pPr lvl="1" eaLnBrk="1" hangingPunct="1">
              <a:lnSpc>
                <a:spcPct val="80000"/>
              </a:lnSpc>
              <a:buFont typeface="Arial"/>
              <a:buChar char="•"/>
            </a:pPr>
            <a:r>
              <a:rPr lang="fr-CA" altLang="fr-FR" sz="1600" dirty="0">
                <a:solidFill>
                  <a:srgbClr val="000000"/>
                </a:solidFill>
                <a:latin typeface="Arial" panose="020B0604020202020204" pitchFamily="34" charset="0"/>
                <a:cs typeface="Arial" panose="020B0604020202020204" pitchFamily="34" charset="0"/>
              </a:rPr>
              <a:t>Positif face au changement</a:t>
            </a:r>
          </a:p>
          <a:p>
            <a:pPr lvl="1" eaLnBrk="1" hangingPunct="1">
              <a:lnSpc>
                <a:spcPct val="80000"/>
              </a:lnSpc>
              <a:buFont typeface="Arial"/>
              <a:buChar char="•"/>
            </a:pPr>
            <a:r>
              <a:rPr lang="fr-CA" altLang="fr-FR" sz="1600" dirty="0">
                <a:solidFill>
                  <a:srgbClr val="000000"/>
                </a:solidFill>
                <a:latin typeface="Arial" panose="020B0604020202020204" pitchFamily="34" charset="0"/>
                <a:cs typeface="Arial" panose="020B0604020202020204" pitchFamily="34" charset="0"/>
              </a:rPr>
              <a:t>Reconnaissance de la pertinence du changement</a:t>
            </a:r>
          </a:p>
          <a:p>
            <a:pPr lvl="1" eaLnBrk="1" hangingPunct="1">
              <a:lnSpc>
                <a:spcPct val="80000"/>
              </a:lnSpc>
              <a:buFont typeface="Arial"/>
              <a:buChar char="•"/>
            </a:pPr>
            <a:r>
              <a:rPr lang="fr-CA" altLang="fr-FR" sz="1600" dirty="0">
                <a:solidFill>
                  <a:srgbClr val="000000"/>
                </a:solidFill>
                <a:latin typeface="Arial" panose="020B0604020202020204" pitchFamily="34" charset="0"/>
                <a:cs typeface="Arial" panose="020B0604020202020204" pitchFamily="34" charset="0"/>
              </a:rPr>
              <a:t>Motivation démontrée et partagée</a:t>
            </a:r>
          </a:p>
          <a:p>
            <a:pPr lvl="1" eaLnBrk="1" hangingPunct="1">
              <a:lnSpc>
                <a:spcPct val="80000"/>
              </a:lnSpc>
              <a:buFont typeface="Arial"/>
              <a:buChar char="•"/>
            </a:pPr>
            <a:r>
              <a:rPr lang="fr-CA" altLang="fr-FR" sz="1600" dirty="0">
                <a:solidFill>
                  <a:srgbClr val="000000"/>
                </a:solidFill>
                <a:latin typeface="Arial" panose="020B0604020202020204" pitchFamily="34" charset="0"/>
                <a:cs typeface="Arial" panose="020B0604020202020204" pitchFamily="34" charset="0"/>
              </a:rPr>
              <a:t>Apprentissage de nouvelles compétences</a:t>
            </a:r>
          </a:p>
          <a:p>
            <a:pPr lvl="1" eaLnBrk="1" hangingPunct="1">
              <a:lnSpc>
                <a:spcPct val="80000"/>
              </a:lnSpc>
              <a:buFont typeface="Arial"/>
              <a:buChar char="•"/>
            </a:pPr>
            <a:r>
              <a:rPr lang="fr-CA" altLang="fr-FR" sz="1600" dirty="0">
                <a:solidFill>
                  <a:srgbClr val="000000"/>
                </a:solidFill>
                <a:latin typeface="Arial" panose="020B0604020202020204" pitchFamily="34" charset="0"/>
                <a:cs typeface="Arial" panose="020B0604020202020204" pitchFamily="34" charset="0"/>
              </a:rPr>
              <a:t>Volonté d’être plus efficace et efficient</a:t>
            </a:r>
          </a:p>
          <a:p>
            <a:pPr marL="411480" lvl="1" indent="0" eaLnBrk="1" hangingPunct="1">
              <a:lnSpc>
                <a:spcPct val="80000"/>
              </a:lnSpc>
              <a:buFont typeface="Arial" panose="020B0604020202020204" pitchFamily="34" charset="0"/>
              <a:buNone/>
            </a:pPr>
            <a:endParaRPr lang="fr-CA" altLang="fr-FR" sz="1800" dirty="0">
              <a:solidFill>
                <a:srgbClr val="000000"/>
              </a:solidFill>
              <a:latin typeface="Arial" panose="020B0604020202020204" pitchFamily="34" charset="0"/>
              <a:cs typeface="Arial" panose="020B0604020202020204" pitchFamily="34" charset="0"/>
            </a:endParaRPr>
          </a:p>
          <a:p>
            <a:pPr eaLnBrk="1" hangingPunct="1">
              <a:lnSpc>
                <a:spcPct val="80000"/>
              </a:lnSpc>
              <a:buFontTx/>
              <a:buNone/>
            </a:pPr>
            <a:r>
              <a:rPr lang="fr-CA" altLang="fr-FR" sz="1800" dirty="0">
                <a:solidFill>
                  <a:srgbClr val="000000"/>
                </a:solidFill>
                <a:latin typeface="Arial" panose="020B0604020202020204" pitchFamily="34" charset="0"/>
                <a:cs typeface="Arial" panose="020B0604020202020204" pitchFamily="34" charset="0"/>
              </a:rPr>
              <a:t>2-Fait preuve d’hésitation (le type traditionnel)</a:t>
            </a:r>
          </a:p>
          <a:p>
            <a:pPr lvl="1" eaLnBrk="1" hangingPunct="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Préférence pour la stabilité et le connu</a:t>
            </a:r>
          </a:p>
          <a:p>
            <a:pPr lvl="1" eaLnBrk="1" hangingPunct="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Peur des risques et de l’incertitude</a:t>
            </a:r>
          </a:p>
          <a:p>
            <a:pPr lvl="1" eaLnBrk="1" hangingPunct="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Expériences malheureuses</a:t>
            </a:r>
          </a:p>
          <a:p>
            <a:pPr lvl="1" eaLnBrk="1" hangingPunct="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Sceptiques</a:t>
            </a:r>
          </a:p>
          <a:p>
            <a:pPr eaLnBrk="1" hangingPunct="1">
              <a:lnSpc>
                <a:spcPct val="80000"/>
              </a:lnSpc>
              <a:buFontTx/>
              <a:buNone/>
            </a:pPr>
            <a:endParaRPr lang="fr-CA" altLang="fr-FR" sz="1800" dirty="0">
              <a:solidFill>
                <a:srgbClr val="000000"/>
              </a:solidFill>
              <a:latin typeface="Arial" panose="020B0604020202020204" pitchFamily="34" charset="0"/>
              <a:cs typeface="Arial" panose="020B0604020202020204" pitchFamily="34" charset="0"/>
            </a:endParaRPr>
          </a:p>
          <a:p>
            <a:pPr eaLnBrk="1" hangingPunct="1">
              <a:lnSpc>
                <a:spcPct val="80000"/>
              </a:lnSpc>
              <a:buFontTx/>
              <a:buNone/>
            </a:pPr>
            <a:r>
              <a:rPr lang="fr-CA" altLang="fr-FR" sz="1800" dirty="0">
                <a:solidFill>
                  <a:srgbClr val="000000"/>
                </a:solidFill>
                <a:latin typeface="Arial" panose="020B0604020202020204" pitchFamily="34" charset="0"/>
                <a:cs typeface="Arial" panose="020B0604020202020204" pitchFamily="34" charset="0"/>
              </a:rPr>
              <a:t>3-Démontre de la résistance</a:t>
            </a:r>
          </a:p>
          <a:p>
            <a:pPr lvl="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Insécurité récurrente et attitude négative</a:t>
            </a:r>
          </a:p>
          <a:p>
            <a:pPr lvl="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Tendance à vouloir entraîner les autres dans la résistance</a:t>
            </a:r>
          </a:p>
          <a:p>
            <a:pPr lvl="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Habitude de critiquer et de rejeter tout changement</a:t>
            </a:r>
          </a:p>
          <a:p>
            <a:pPr lvl="1">
              <a:lnSpc>
                <a:spcPct val="80000"/>
              </a:lnSpc>
              <a:buFont typeface="Arial"/>
              <a:buChar char="•"/>
            </a:pPr>
            <a:r>
              <a:rPr lang="fr-CA" altLang="fr-FR" sz="1400" dirty="0">
                <a:solidFill>
                  <a:srgbClr val="000000"/>
                </a:solidFill>
                <a:latin typeface="Arial" panose="020B0604020202020204" pitchFamily="34" charset="0"/>
                <a:cs typeface="Arial" panose="020B0604020202020204" pitchFamily="34" charset="0"/>
              </a:rPr>
              <a:t>Refuse le changement amorcé</a:t>
            </a:r>
          </a:p>
        </p:txBody>
      </p:sp>
    </p:spTree>
    <p:extLst>
      <p:ext uri="{BB962C8B-B14F-4D97-AF65-F5344CB8AC3E}">
        <p14:creationId xmlns:p14="http://schemas.microsoft.com/office/powerpoint/2010/main" val="1812006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F5D09B28-0C3D-E44F-BDE8-00416E598632}"/>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9C81307E-029F-664C-A42C-1F58D63D701C}"/>
              </a:ext>
            </a:extLst>
          </p:cNvPr>
          <p:cNvSpPr>
            <a:spLocks noGrp="1"/>
          </p:cNvSpPr>
          <p:nvPr>
            <p:ph type="sldNum" sz="quarter" idx="11"/>
          </p:nvPr>
        </p:nvSpPr>
        <p:spPr/>
        <p:txBody>
          <a:bodyPr/>
          <a:lstStyle/>
          <a:p>
            <a:pPr>
              <a:defRPr/>
            </a:pPr>
            <a:fld id="{A9B9E11D-E96E-434C-8083-A49BC675742A}" type="slidenum">
              <a:rPr lang="fr-FR" smtClean="0"/>
              <a:pPr>
                <a:defRPr/>
              </a:pPr>
              <a:t>59</a:t>
            </a:fld>
            <a:endParaRPr lang="fr-FR"/>
          </a:p>
        </p:txBody>
      </p:sp>
      <p:sp>
        <p:nvSpPr>
          <p:cNvPr id="5" name="Rectangle 2">
            <a:extLst>
              <a:ext uri="{FF2B5EF4-FFF2-40B4-BE49-F238E27FC236}">
                <a16:creationId xmlns:a16="http://schemas.microsoft.com/office/drawing/2014/main" id="{EFC9B146-D549-CC4B-95DB-97E8D93DFBC5}"/>
              </a:ext>
            </a:extLst>
          </p:cNvPr>
          <p:cNvSpPr txBox="1">
            <a:spLocks noChangeArrowheads="1"/>
          </p:cNvSpPr>
          <p:nvPr/>
        </p:nvSpPr>
        <p:spPr bwMode="auto">
          <a:xfrm>
            <a:off x="1466831" y="363110"/>
            <a:ext cx="860444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s-HN" altLang="fr-FR" sz="2800" dirty="0">
                <a:solidFill>
                  <a:srgbClr val="000000"/>
                </a:solidFill>
                <a:latin typeface="Arial" panose="020B0604020202020204" pitchFamily="34" charset="0"/>
                <a:cs typeface="Arial" panose="020B0604020202020204" pitchFamily="34" charset="0"/>
              </a:rPr>
              <a:t>Comment mettre en place une équipe de changement?</a:t>
            </a:r>
          </a:p>
        </p:txBody>
      </p:sp>
      <p:sp>
        <p:nvSpPr>
          <p:cNvPr id="6" name="Rectangle 3">
            <a:extLst>
              <a:ext uri="{FF2B5EF4-FFF2-40B4-BE49-F238E27FC236}">
                <a16:creationId xmlns:a16="http://schemas.microsoft.com/office/drawing/2014/main" id="{899EFEAA-CFCD-9946-9C00-C9AC15BB7E75}"/>
              </a:ext>
            </a:extLst>
          </p:cNvPr>
          <p:cNvSpPr txBox="1">
            <a:spLocks noChangeArrowheads="1"/>
          </p:cNvSpPr>
          <p:nvPr/>
        </p:nvSpPr>
        <p:spPr>
          <a:xfrm>
            <a:off x="691952" y="1505670"/>
            <a:ext cx="9598268" cy="4547400"/>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buFontTx/>
              <a:buNone/>
            </a:pPr>
            <a:endParaRPr lang="fr-CA" altLang="fr-FR" sz="1600" b="1" dirty="0">
              <a:solidFill>
                <a:srgbClr val="000000"/>
              </a:solidFill>
              <a:latin typeface="Arial" panose="020B0604020202020204" pitchFamily="34" charset="0"/>
              <a:cs typeface="Arial" panose="020B0604020202020204" pitchFamily="34" charset="0"/>
            </a:endParaRPr>
          </a:p>
          <a:p>
            <a:pPr eaLnBrk="1" hangingPunct="1">
              <a:lnSpc>
                <a:spcPct val="80000"/>
              </a:lnSpc>
              <a:buFontTx/>
              <a:buNone/>
            </a:pPr>
            <a:r>
              <a:rPr lang="en-CA" altLang="fr-FR" sz="2000" dirty="0">
                <a:solidFill>
                  <a:srgbClr val="000000"/>
                </a:solidFill>
                <a:latin typeface="Arial" panose="020B0604020202020204" pitchFamily="34" charset="0"/>
                <a:cs typeface="Arial" panose="020B0604020202020204" pitchFamily="34" charset="0"/>
              </a:rPr>
              <a:t>Groupe 1: Avec </a:t>
            </a:r>
            <a:r>
              <a:rPr lang="fr-CA" altLang="fr-FR" sz="2000" dirty="0">
                <a:solidFill>
                  <a:srgbClr val="000000"/>
                </a:solidFill>
                <a:latin typeface="Arial" panose="020B0604020202020204" pitchFamily="34" charset="0"/>
                <a:cs typeface="Arial" panose="020B0604020202020204" pitchFamily="34" charset="0"/>
              </a:rPr>
              <a:t>ceux qui embarquent</a:t>
            </a:r>
            <a:endParaRPr lang="x-none" altLang="fr-FR" sz="2000">
              <a:solidFill>
                <a:srgbClr val="000000"/>
              </a:solidFill>
              <a:latin typeface="Arial" panose="020B0604020202020204" pitchFamily="34" charset="0"/>
              <a:cs typeface="Arial" panose="020B0604020202020204" pitchFamily="34" charset="0"/>
            </a:endParaRPr>
          </a:p>
          <a:p>
            <a:pPr eaLnBrk="1" hangingPunct="1">
              <a:lnSpc>
                <a:spcPct val="80000"/>
              </a:lnSpc>
            </a:pPr>
            <a:endParaRPr lang="x-none" altLang="fr-FR" sz="800">
              <a:solidFill>
                <a:srgbClr val="000000"/>
              </a:solidFill>
              <a:latin typeface="Arial" panose="020B0604020202020204" pitchFamily="34" charset="0"/>
              <a:cs typeface="Arial" panose="020B0604020202020204" pitchFamily="34" charset="0"/>
            </a:endParaRPr>
          </a:p>
          <a:p>
            <a:pPr lvl="1" eaLnBrk="1" hangingPunct="1">
              <a:lnSpc>
                <a:spcPct val="80000"/>
              </a:lnSpc>
              <a:buFont typeface="Arial"/>
              <a:buChar char="•"/>
            </a:pPr>
            <a:r>
              <a:rPr lang="en-US" altLang="fr-FR" sz="1800" dirty="0">
                <a:solidFill>
                  <a:srgbClr val="000000"/>
                </a:solidFill>
                <a:latin typeface="Arial" panose="020B0604020202020204" pitchFamily="34" charset="0"/>
                <a:cs typeface="Arial" panose="020B0604020202020204" pitchFamily="34" charset="0"/>
              </a:rPr>
              <a:t>E</a:t>
            </a:r>
            <a:r>
              <a:rPr lang="en-CA" altLang="fr-FR" sz="1800" dirty="0">
                <a:solidFill>
                  <a:srgbClr val="000000"/>
                </a:solidFill>
                <a:latin typeface="Arial" panose="020B0604020202020204" pitchFamily="34" charset="0"/>
                <a:cs typeface="Arial" panose="020B0604020202020204" pitchFamily="34" charset="0"/>
              </a:rPr>
              <a:t>n faire des champions du changement</a:t>
            </a: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Les inciter </a:t>
            </a:r>
            <a:r>
              <a:rPr lang="en-CA" altLang="fr-FR" sz="1800" dirty="0" err="1">
                <a:solidFill>
                  <a:srgbClr val="000000"/>
                </a:solidFill>
                <a:latin typeface="Arial" panose="020B0604020202020204" pitchFamily="34" charset="0"/>
                <a:cs typeface="Arial" panose="020B0604020202020204" pitchFamily="34" charset="0"/>
              </a:rPr>
              <a:t>à</a:t>
            </a:r>
            <a:r>
              <a:rPr lang="en-CA" altLang="fr-FR" sz="1800" dirty="0">
                <a:solidFill>
                  <a:srgbClr val="000000"/>
                </a:solidFill>
                <a:latin typeface="Arial" panose="020B0604020202020204" pitchFamily="34" charset="0"/>
                <a:cs typeface="Arial" panose="020B0604020202020204" pitchFamily="34" charset="0"/>
              </a:rPr>
              <a:t> </a:t>
            </a:r>
            <a:r>
              <a:rPr lang="en-CA" altLang="fr-FR" sz="1800" dirty="0" err="1">
                <a:solidFill>
                  <a:srgbClr val="000000"/>
                </a:solidFill>
                <a:latin typeface="Arial" panose="020B0604020202020204" pitchFamily="34" charset="0"/>
                <a:cs typeface="Arial" panose="020B0604020202020204" pitchFamily="34" charset="0"/>
              </a:rPr>
              <a:t>participer</a:t>
            </a:r>
            <a:endParaRPr lang="en-CA" altLang="fr-FR" sz="1800" dirty="0">
              <a:solidFill>
                <a:srgbClr val="000000"/>
              </a:solidFill>
              <a:latin typeface="Arial" panose="020B0604020202020204" pitchFamily="34" charset="0"/>
              <a:cs typeface="Arial" panose="020B0604020202020204" pitchFamily="34" charset="0"/>
            </a:endParaRPr>
          </a:p>
          <a:p>
            <a:pPr lvl="1" eaLnBrk="1" hangingPunct="1">
              <a:lnSpc>
                <a:spcPct val="80000"/>
              </a:lnSpc>
              <a:buFont typeface="Arial"/>
              <a:buChar char="•"/>
            </a:pPr>
            <a:r>
              <a:rPr lang="en-CA" altLang="fr-FR" sz="1800" dirty="0" err="1">
                <a:solidFill>
                  <a:srgbClr val="000000"/>
                </a:solidFill>
                <a:latin typeface="Arial" panose="020B0604020202020204" pitchFamily="34" charset="0"/>
                <a:cs typeface="Arial" panose="020B0604020202020204" pitchFamily="34" charset="0"/>
              </a:rPr>
              <a:t>Leur</a:t>
            </a:r>
            <a:r>
              <a:rPr lang="en-CA" altLang="fr-FR" sz="1800" dirty="0">
                <a:solidFill>
                  <a:srgbClr val="000000"/>
                </a:solidFill>
                <a:latin typeface="Arial" panose="020B0604020202020204" pitchFamily="34" charset="0"/>
                <a:cs typeface="Arial" panose="020B0604020202020204" pitchFamily="34" charset="0"/>
              </a:rPr>
              <a:t> donner des </a:t>
            </a:r>
            <a:r>
              <a:rPr lang="en-CA" altLang="fr-FR" sz="1800" dirty="0" err="1">
                <a:solidFill>
                  <a:srgbClr val="000000"/>
                </a:solidFill>
                <a:latin typeface="Arial" panose="020B0604020202020204" pitchFamily="34" charset="0"/>
                <a:cs typeface="Arial" panose="020B0604020202020204" pitchFamily="34" charset="0"/>
              </a:rPr>
              <a:t>responsabilités</a:t>
            </a:r>
            <a:r>
              <a:rPr lang="en-CA" altLang="fr-FR" sz="1800" dirty="0">
                <a:solidFill>
                  <a:srgbClr val="000000"/>
                </a:solidFill>
                <a:latin typeface="Arial" panose="020B0604020202020204" pitchFamily="34" charset="0"/>
                <a:cs typeface="Arial" panose="020B0604020202020204" pitchFamily="34" charset="0"/>
              </a:rPr>
              <a:t> dans les étapes du </a:t>
            </a:r>
            <a:r>
              <a:rPr lang="en-CA" altLang="fr-FR" sz="1800" dirty="0" err="1">
                <a:solidFill>
                  <a:srgbClr val="000000"/>
                </a:solidFill>
                <a:latin typeface="Arial" panose="020B0604020202020204" pitchFamily="34" charset="0"/>
                <a:cs typeface="Arial" panose="020B0604020202020204" pitchFamily="34" charset="0"/>
              </a:rPr>
              <a:t>processus</a:t>
            </a:r>
            <a:endParaRPr lang="x-none" altLang="fr-FR" sz="1800">
              <a:solidFill>
                <a:srgbClr val="000000"/>
              </a:solidFill>
              <a:latin typeface="Arial" panose="020B0604020202020204" pitchFamily="34" charset="0"/>
              <a:cs typeface="Arial" panose="020B0604020202020204" pitchFamily="34" charset="0"/>
            </a:endParaRPr>
          </a:p>
          <a:p>
            <a:pPr eaLnBrk="1" hangingPunct="1">
              <a:lnSpc>
                <a:spcPct val="80000"/>
              </a:lnSpc>
            </a:pPr>
            <a:endParaRPr lang="x-none" altLang="fr-FR" sz="1600">
              <a:latin typeface="Arial" panose="020B0604020202020204" pitchFamily="34" charset="0"/>
              <a:cs typeface="Arial" panose="020B0604020202020204" pitchFamily="34" charset="0"/>
            </a:endParaRPr>
          </a:p>
          <a:p>
            <a:pPr marL="87313" indent="22225" eaLnBrk="1" hangingPunct="1">
              <a:lnSpc>
                <a:spcPct val="80000"/>
              </a:lnSpc>
              <a:buFontTx/>
              <a:buNone/>
            </a:pPr>
            <a:r>
              <a:rPr lang="en-CA" altLang="fr-FR" sz="2000" dirty="0">
                <a:latin typeface="Arial" panose="020B0604020202020204" pitchFamily="34" charset="0"/>
                <a:cs typeface="Arial" panose="020B0604020202020204" pitchFamily="34" charset="0"/>
              </a:rPr>
              <a:t>Groupe 2: Avec </a:t>
            </a:r>
            <a:r>
              <a:rPr lang="fr-CA" altLang="fr-FR" sz="2000" dirty="0">
                <a:latin typeface="Arial" panose="020B0604020202020204" pitchFamily="34" charset="0"/>
                <a:cs typeface="Arial" panose="020B0604020202020204" pitchFamily="34" charset="0"/>
              </a:rPr>
              <a:t>ceux qui hésitent</a:t>
            </a:r>
            <a:endParaRPr lang="x-none" altLang="fr-FR" sz="2000">
              <a:latin typeface="Arial" panose="020B0604020202020204" pitchFamily="34" charset="0"/>
              <a:cs typeface="Arial" panose="020B0604020202020204" pitchFamily="34" charset="0"/>
            </a:endParaRPr>
          </a:p>
          <a:p>
            <a:pPr eaLnBrk="1" hangingPunct="1">
              <a:lnSpc>
                <a:spcPct val="80000"/>
              </a:lnSpc>
              <a:buFontTx/>
              <a:buNone/>
            </a:pPr>
            <a:endParaRPr lang="x-none" altLang="fr-FR" sz="800">
              <a:latin typeface="Arial" panose="020B0604020202020204" pitchFamily="34" charset="0"/>
              <a:cs typeface="Arial" panose="020B0604020202020204" pitchFamily="34" charset="0"/>
            </a:endParaRP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Les </a:t>
            </a:r>
            <a:r>
              <a:rPr lang="en-CA" altLang="fr-FR" sz="1800" dirty="0" err="1">
                <a:solidFill>
                  <a:srgbClr val="000000"/>
                </a:solidFill>
                <a:latin typeface="Arial" panose="020B0604020202020204" pitchFamily="34" charset="0"/>
                <a:cs typeface="Arial" panose="020B0604020202020204" pitchFamily="34" charset="0"/>
              </a:rPr>
              <a:t>convaincre</a:t>
            </a:r>
            <a:r>
              <a:rPr lang="en-CA" altLang="fr-FR" sz="1800" dirty="0">
                <a:solidFill>
                  <a:srgbClr val="000000"/>
                </a:solidFill>
                <a:latin typeface="Arial" panose="020B0604020202020204" pitchFamily="34" charset="0"/>
                <a:cs typeface="Arial" panose="020B0604020202020204" pitchFamily="34" charset="0"/>
              </a:rPr>
              <a:t> du bien-</a:t>
            </a:r>
            <a:r>
              <a:rPr lang="en-CA" altLang="fr-FR" sz="1800" dirty="0" err="1">
                <a:solidFill>
                  <a:srgbClr val="000000"/>
                </a:solidFill>
                <a:latin typeface="Arial" panose="020B0604020202020204" pitchFamily="34" charset="0"/>
                <a:cs typeface="Arial" panose="020B0604020202020204" pitchFamily="34" charset="0"/>
              </a:rPr>
              <a:t>fondé</a:t>
            </a:r>
            <a:r>
              <a:rPr lang="en-CA" altLang="fr-FR" sz="1800" dirty="0">
                <a:solidFill>
                  <a:srgbClr val="000000"/>
                </a:solidFill>
                <a:latin typeface="Arial" panose="020B0604020202020204" pitchFamily="34" charset="0"/>
                <a:cs typeface="Arial" panose="020B0604020202020204" pitchFamily="34" charset="0"/>
              </a:rPr>
              <a:t> du changement (</a:t>
            </a:r>
            <a:r>
              <a:rPr lang="en-CA" altLang="fr-FR" sz="1800" dirty="0" err="1">
                <a:solidFill>
                  <a:srgbClr val="000000"/>
                </a:solidFill>
                <a:latin typeface="Arial" panose="020B0604020202020204" pitchFamily="34" charset="0"/>
                <a:cs typeface="Arial" panose="020B0604020202020204" pitchFamily="34" charset="0"/>
              </a:rPr>
              <a:t>requiert</a:t>
            </a:r>
            <a:r>
              <a:rPr lang="en-CA" altLang="fr-FR" sz="1800" dirty="0">
                <a:solidFill>
                  <a:srgbClr val="000000"/>
                </a:solidFill>
                <a:latin typeface="Arial" panose="020B0604020202020204" pitchFamily="34" charset="0"/>
                <a:cs typeface="Arial" panose="020B0604020202020204" pitchFamily="34" charset="0"/>
              </a:rPr>
              <a:t> du temps et de </a:t>
            </a:r>
            <a:r>
              <a:rPr lang="en-CA" altLang="fr-FR" sz="1800" dirty="0" err="1">
                <a:solidFill>
                  <a:srgbClr val="000000"/>
                </a:solidFill>
                <a:latin typeface="Arial" panose="020B0604020202020204" pitchFamily="34" charset="0"/>
                <a:cs typeface="Arial" panose="020B0604020202020204" pitchFamily="34" charset="0"/>
              </a:rPr>
              <a:t>l’attention</a:t>
            </a:r>
            <a:r>
              <a:rPr lang="en-CA" altLang="fr-FR" sz="1800" dirty="0">
                <a:solidFill>
                  <a:srgbClr val="000000"/>
                </a:solidFill>
                <a:latin typeface="Arial" panose="020B0604020202020204" pitchFamily="34" charset="0"/>
                <a:cs typeface="Arial" panose="020B0604020202020204" pitchFamily="34" charset="0"/>
              </a:rPr>
              <a:t>)</a:t>
            </a: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Les informer</a:t>
            </a: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Les </a:t>
            </a:r>
            <a:r>
              <a:rPr lang="en-CA" altLang="fr-FR" sz="1800" dirty="0" err="1">
                <a:solidFill>
                  <a:srgbClr val="000000"/>
                </a:solidFill>
                <a:latin typeface="Arial" panose="020B0604020202020204" pitchFamily="34" charset="0"/>
                <a:cs typeface="Arial" panose="020B0604020202020204" pitchFamily="34" charset="0"/>
              </a:rPr>
              <a:t>écouter</a:t>
            </a:r>
            <a:r>
              <a:rPr lang="en-CA" altLang="fr-FR" sz="1800" dirty="0">
                <a:solidFill>
                  <a:srgbClr val="000000"/>
                </a:solidFill>
                <a:latin typeface="Arial" panose="020B0604020202020204" pitchFamily="34" charset="0"/>
                <a:cs typeface="Arial" panose="020B0604020202020204" pitchFamily="34" charset="0"/>
              </a:rPr>
              <a:t> et prendre </a:t>
            </a:r>
            <a:r>
              <a:rPr lang="en-CA" altLang="fr-FR" sz="1800" dirty="0" err="1">
                <a:solidFill>
                  <a:srgbClr val="000000"/>
                </a:solidFill>
                <a:latin typeface="Arial" panose="020B0604020202020204" pitchFamily="34" charset="0"/>
                <a:cs typeface="Arial" panose="020B0604020202020204" pitchFamily="34" charset="0"/>
              </a:rPr>
              <a:t>en</a:t>
            </a:r>
            <a:r>
              <a:rPr lang="en-CA" altLang="fr-FR" sz="1800" dirty="0">
                <a:solidFill>
                  <a:srgbClr val="000000"/>
                </a:solidFill>
                <a:latin typeface="Arial" panose="020B0604020202020204" pitchFamily="34" charset="0"/>
                <a:cs typeface="Arial" panose="020B0604020202020204" pitchFamily="34" charset="0"/>
              </a:rPr>
              <a:t> </a:t>
            </a:r>
            <a:r>
              <a:rPr lang="en-CA" altLang="fr-FR" sz="1800" dirty="0" err="1">
                <a:solidFill>
                  <a:srgbClr val="000000"/>
                </a:solidFill>
                <a:latin typeface="Arial" panose="020B0604020202020204" pitchFamily="34" charset="0"/>
                <a:cs typeface="Arial" panose="020B0604020202020204" pitchFamily="34" charset="0"/>
              </a:rPr>
              <a:t>considération</a:t>
            </a:r>
            <a:r>
              <a:rPr lang="en-CA" altLang="fr-FR" sz="1800" dirty="0">
                <a:solidFill>
                  <a:srgbClr val="000000"/>
                </a:solidFill>
                <a:latin typeface="Arial" panose="020B0604020202020204" pitchFamily="34" charset="0"/>
                <a:cs typeface="Arial" panose="020B0604020202020204" pitchFamily="34" charset="0"/>
              </a:rPr>
              <a:t> </a:t>
            </a:r>
            <a:r>
              <a:rPr lang="en-CA" altLang="fr-FR" sz="1800" dirty="0" err="1">
                <a:solidFill>
                  <a:srgbClr val="000000"/>
                </a:solidFill>
                <a:latin typeface="Arial" panose="020B0604020202020204" pitchFamily="34" charset="0"/>
                <a:cs typeface="Arial" panose="020B0604020202020204" pitchFamily="34" charset="0"/>
              </a:rPr>
              <a:t>leurs</a:t>
            </a:r>
            <a:r>
              <a:rPr lang="en-CA" altLang="fr-FR" sz="1800" dirty="0">
                <a:solidFill>
                  <a:srgbClr val="000000"/>
                </a:solidFill>
                <a:latin typeface="Arial" panose="020B0604020202020204" pitchFamily="34" charset="0"/>
                <a:cs typeface="Arial" panose="020B0604020202020204" pitchFamily="34" charset="0"/>
              </a:rPr>
              <a:t> </a:t>
            </a:r>
            <a:r>
              <a:rPr lang="en-CA" altLang="fr-FR" sz="1800" dirty="0" err="1">
                <a:solidFill>
                  <a:srgbClr val="000000"/>
                </a:solidFill>
                <a:latin typeface="Arial" panose="020B0604020202020204" pitchFamily="34" charset="0"/>
                <a:cs typeface="Arial" panose="020B0604020202020204" pitchFamily="34" charset="0"/>
              </a:rPr>
              <a:t>préoccupations</a:t>
            </a:r>
            <a:r>
              <a:rPr lang="en-CA" altLang="fr-FR" sz="1800" dirty="0">
                <a:solidFill>
                  <a:srgbClr val="000000"/>
                </a:solidFill>
                <a:latin typeface="Arial" panose="020B0604020202020204" pitchFamily="34" charset="0"/>
                <a:cs typeface="Arial" panose="020B0604020202020204" pitchFamily="34" charset="0"/>
              </a:rPr>
              <a:t> et </a:t>
            </a:r>
            <a:r>
              <a:rPr lang="en-CA" altLang="fr-FR" sz="1800" dirty="0" err="1">
                <a:solidFill>
                  <a:srgbClr val="000000"/>
                </a:solidFill>
                <a:latin typeface="Arial" panose="020B0604020202020204" pitchFamily="34" charset="0"/>
                <a:cs typeface="Arial" panose="020B0604020202020204" pitchFamily="34" charset="0"/>
              </a:rPr>
              <a:t>leurs</a:t>
            </a:r>
            <a:r>
              <a:rPr lang="en-CA" altLang="fr-FR" sz="1800" dirty="0">
                <a:solidFill>
                  <a:srgbClr val="000000"/>
                </a:solidFill>
                <a:latin typeface="Arial" panose="020B0604020202020204" pitchFamily="34" charset="0"/>
                <a:cs typeface="Arial" panose="020B0604020202020204" pitchFamily="34" charset="0"/>
              </a:rPr>
              <a:t> motifs de </a:t>
            </a:r>
            <a:r>
              <a:rPr lang="en-CA" altLang="fr-FR" sz="1800" dirty="0" err="1">
                <a:solidFill>
                  <a:srgbClr val="000000"/>
                </a:solidFill>
                <a:latin typeface="Arial" panose="020B0604020202020204" pitchFamily="34" charset="0"/>
                <a:cs typeface="Arial" panose="020B0604020202020204" pitchFamily="34" charset="0"/>
              </a:rPr>
              <a:t>résistance</a:t>
            </a:r>
            <a:endParaRPr lang="en-CA" altLang="fr-FR" sz="1800" dirty="0">
              <a:solidFill>
                <a:srgbClr val="000000"/>
              </a:solidFill>
              <a:latin typeface="Arial" panose="020B0604020202020204" pitchFamily="34" charset="0"/>
              <a:cs typeface="Arial" panose="020B0604020202020204" pitchFamily="34" charset="0"/>
            </a:endParaRPr>
          </a:p>
          <a:p>
            <a:pPr eaLnBrk="1" hangingPunct="1">
              <a:lnSpc>
                <a:spcPct val="80000"/>
              </a:lnSpc>
              <a:buFontTx/>
              <a:buNone/>
            </a:pPr>
            <a:endParaRPr lang="x-none" altLang="fr-FR" sz="1600">
              <a:latin typeface="Arial" panose="020B0604020202020204" pitchFamily="34" charset="0"/>
              <a:cs typeface="Arial" panose="020B0604020202020204" pitchFamily="34" charset="0"/>
            </a:endParaRPr>
          </a:p>
          <a:p>
            <a:pPr eaLnBrk="1" hangingPunct="1">
              <a:lnSpc>
                <a:spcPct val="80000"/>
              </a:lnSpc>
              <a:buFontTx/>
              <a:buNone/>
            </a:pPr>
            <a:r>
              <a:rPr lang="en-CA" altLang="fr-FR" sz="2000" dirty="0">
                <a:latin typeface="Arial" panose="020B0604020202020204" pitchFamily="34" charset="0"/>
                <a:cs typeface="Arial" panose="020B0604020202020204" pitchFamily="34" charset="0"/>
              </a:rPr>
              <a:t>Groupe 3: Avec </a:t>
            </a:r>
            <a:r>
              <a:rPr lang="fr-CA" altLang="fr-FR" sz="2000" dirty="0">
                <a:latin typeface="Arial" panose="020B0604020202020204" pitchFamily="34" charset="0"/>
                <a:cs typeface="Arial" panose="020B0604020202020204" pitchFamily="34" charset="0"/>
              </a:rPr>
              <a:t>ceux qui résistent</a:t>
            </a:r>
            <a:endParaRPr lang="x-none" altLang="fr-FR" sz="2000">
              <a:latin typeface="Arial" panose="020B0604020202020204" pitchFamily="34" charset="0"/>
              <a:cs typeface="Arial" panose="020B0604020202020204" pitchFamily="34" charset="0"/>
            </a:endParaRPr>
          </a:p>
          <a:p>
            <a:pPr eaLnBrk="1" hangingPunct="1">
              <a:lnSpc>
                <a:spcPct val="80000"/>
              </a:lnSpc>
              <a:buFontTx/>
              <a:buNone/>
            </a:pPr>
            <a:endParaRPr lang="x-none" altLang="fr-FR" sz="800">
              <a:latin typeface="Arial" panose="020B0604020202020204" pitchFamily="34" charset="0"/>
              <a:cs typeface="Arial" panose="020B0604020202020204" pitchFamily="34" charset="0"/>
            </a:endParaRP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Ne pas trop </a:t>
            </a:r>
            <a:r>
              <a:rPr lang="en-CA" altLang="fr-FR" sz="1800" dirty="0" err="1">
                <a:solidFill>
                  <a:srgbClr val="000000"/>
                </a:solidFill>
                <a:latin typeface="Arial" panose="020B0604020202020204" pitchFamily="34" charset="0"/>
                <a:cs typeface="Arial" panose="020B0604020202020204" pitchFamily="34" charset="0"/>
              </a:rPr>
              <a:t>gaspiller</a:t>
            </a:r>
            <a:r>
              <a:rPr lang="en-CA" altLang="fr-FR" sz="1800" dirty="0">
                <a:solidFill>
                  <a:srgbClr val="000000"/>
                </a:solidFill>
                <a:latin typeface="Arial" panose="020B0604020202020204" pitchFamily="34" charset="0"/>
                <a:cs typeface="Arial" panose="020B0604020202020204" pitchFamily="34" charset="0"/>
              </a:rPr>
              <a:t> de temps et </a:t>
            </a:r>
            <a:r>
              <a:rPr lang="en-CA" altLang="fr-FR" sz="1800" dirty="0" err="1">
                <a:solidFill>
                  <a:srgbClr val="000000"/>
                </a:solidFill>
                <a:latin typeface="Arial" panose="020B0604020202020204" pitchFamily="34" charset="0"/>
                <a:cs typeface="Arial" panose="020B0604020202020204" pitchFamily="34" charset="0"/>
              </a:rPr>
              <a:t>d’énergie</a:t>
            </a:r>
            <a:r>
              <a:rPr lang="en-CA" altLang="fr-FR" sz="1800" dirty="0">
                <a:solidFill>
                  <a:srgbClr val="000000"/>
                </a:solidFill>
                <a:latin typeface="Arial" panose="020B0604020202020204" pitchFamily="34" charset="0"/>
                <a:cs typeface="Arial" panose="020B0604020202020204" pitchFamily="34" charset="0"/>
              </a:rPr>
              <a:t> avec </a:t>
            </a:r>
            <a:r>
              <a:rPr lang="en-CA" altLang="fr-FR" sz="1800" dirty="0" err="1">
                <a:solidFill>
                  <a:srgbClr val="000000"/>
                </a:solidFill>
                <a:latin typeface="Arial" panose="020B0604020202020204" pitchFamily="34" charset="0"/>
                <a:cs typeface="Arial" panose="020B0604020202020204" pitchFamily="34" charset="0"/>
              </a:rPr>
              <a:t>eux</a:t>
            </a:r>
            <a:endParaRPr lang="en-CA" altLang="fr-FR" sz="1800" dirty="0">
              <a:solidFill>
                <a:srgbClr val="000000"/>
              </a:solidFill>
              <a:latin typeface="Arial" panose="020B0604020202020204" pitchFamily="34" charset="0"/>
              <a:cs typeface="Arial" panose="020B0604020202020204" pitchFamily="34" charset="0"/>
            </a:endParaRPr>
          </a:p>
          <a:p>
            <a:pPr lvl="1" eaLnBrk="1" hangingPunct="1">
              <a:lnSpc>
                <a:spcPct val="80000"/>
              </a:lnSpc>
              <a:buFont typeface="Arial"/>
              <a:buChar char="•"/>
            </a:pPr>
            <a:r>
              <a:rPr lang="en-CA" altLang="fr-FR" sz="1800" dirty="0">
                <a:solidFill>
                  <a:srgbClr val="000000"/>
                </a:solidFill>
                <a:latin typeface="Arial" panose="020B0604020202020204" pitchFamily="34" charset="0"/>
                <a:cs typeface="Arial" panose="020B0604020202020204" pitchFamily="34" charset="0"/>
              </a:rPr>
              <a:t>Prendre action</a:t>
            </a:r>
          </a:p>
        </p:txBody>
      </p:sp>
    </p:spTree>
    <p:extLst>
      <p:ext uri="{BB962C8B-B14F-4D97-AF65-F5344CB8AC3E}">
        <p14:creationId xmlns:p14="http://schemas.microsoft.com/office/powerpoint/2010/main" val="306515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9EAAF4B2-785F-49AD-B31B-593D18DE4840}"/>
              </a:ext>
            </a:extLst>
          </p:cNvPr>
          <p:cNvSpPr>
            <a:spLocks noGrp="1" noChangeArrowheads="1"/>
          </p:cNvSpPr>
          <p:nvPr>
            <p:ph type="title"/>
          </p:nvPr>
        </p:nvSpPr>
        <p:spPr>
          <a:xfrm>
            <a:off x="1218406" y="19050"/>
            <a:ext cx="8639272" cy="892175"/>
          </a:xfrm>
        </p:spPr>
        <p:txBody>
          <a:bodyPr/>
          <a:lstStyle/>
          <a:p>
            <a:pPr eaLnBrk="1" hangingPunct="1"/>
            <a:r>
              <a:rPr lang="fr-CA" sz="3600" dirty="0">
                <a:latin typeface="Arial" panose="020B0604020202020204" pitchFamily="34" charset="0"/>
                <a:cs typeface="Arial" panose="020B0604020202020204" pitchFamily="34" charset="0"/>
              </a:rPr>
              <a:t>La nécessité d’enclencher le changement</a:t>
            </a:r>
            <a:endParaRPr lang="fr-FR" altLang="fr-FR" sz="3600" b="1" dirty="0"/>
          </a:p>
        </p:txBody>
      </p:sp>
      <p:sp>
        <p:nvSpPr>
          <p:cNvPr id="46084" name="Espace réservé du numéro de diapositive 3">
            <a:extLst>
              <a:ext uri="{FF2B5EF4-FFF2-40B4-BE49-F238E27FC236}">
                <a16:creationId xmlns:a16="http://schemas.microsoft.com/office/drawing/2014/main" id="{FF8BDA8A-A785-4D1E-95FA-CBC16236863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7452E98-ABC7-49D4-BD48-4FE364BFBF53}" type="slidenum">
              <a:rPr lang="fr-FR" altLang="fr-FR" sz="1400" b="1" smtClean="0">
                <a:solidFill>
                  <a:srgbClr val="FFFFFF"/>
                </a:solidFill>
                <a:latin typeface="Garamond" panose="02020404030301010803" pitchFamily="18" charset="0"/>
                <a:cs typeface="Times New Roman" panose="02020603050405020304" pitchFamily="18" charset="0"/>
              </a:rPr>
              <a:pPr fontAlgn="base">
                <a:lnSpc>
                  <a:spcPct val="100000"/>
                </a:lnSpc>
                <a:spcBef>
                  <a:spcPct val="0"/>
                </a:spcBef>
                <a:spcAft>
                  <a:spcPct val="0"/>
                </a:spcAft>
                <a:buFontTx/>
                <a:buNone/>
              </a:pPr>
              <a:t>6</a:t>
            </a:fld>
            <a:endParaRPr lang="fr-FR" altLang="fr-FR" sz="1400" b="1">
              <a:solidFill>
                <a:srgbClr val="FFFFFF"/>
              </a:solidFill>
              <a:latin typeface="Garamond" panose="02020404030301010803" pitchFamily="18" charset="0"/>
              <a:cs typeface="Times New Roman" panose="02020603050405020304" pitchFamily="18" charset="0"/>
            </a:endParaRPr>
          </a:p>
        </p:txBody>
      </p:sp>
      <p:sp>
        <p:nvSpPr>
          <p:cNvPr id="8" name="Rectangle 3">
            <a:extLst>
              <a:ext uri="{FF2B5EF4-FFF2-40B4-BE49-F238E27FC236}">
                <a16:creationId xmlns:a16="http://schemas.microsoft.com/office/drawing/2014/main" id="{75847597-F45C-0B4B-BFB3-AE2A57537BF4}"/>
              </a:ext>
            </a:extLst>
          </p:cNvPr>
          <p:cNvSpPr>
            <a:spLocks noGrp="1" noChangeArrowheads="1"/>
          </p:cNvSpPr>
          <p:nvPr>
            <p:ph idx="1"/>
          </p:nvPr>
        </p:nvSpPr>
        <p:spPr>
          <a:xfrm>
            <a:off x="3377072" y="1733549"/>
            <a:ext cx="9096663" cy="4775896"/>
          </a:xfrm>
        </p:spPr>
        <p:txBody>
          <a:bodyPr/>
          <a:lstStyle/>
          <a:p>
            <a:pPr marL="257175" lvl="1" indent="-257175">
              <a:buNone/>
              <a:defRPr/>
            </a:pPr>
            <a:r>
              <a:rPr lang="en-US" sz="1800" dirty="0">
                <a:latin typeface="Arial" panose="020B0604020202020204" pitchFamily="34" charset="0"/>
                <a:cs typeface="Arial" panose="020B0604020202020204" pitchFamily="34" charset="0"/>
              </a:rPr>
              <a:t>				</a:t>
            </a:r>
          </a:p>
          <a:p>
            <a:pPr marL="363538" lvl="1" indent="-277813">
              <a:spcBef>
                <a:spcPct val="0"/>
              </a:spcBef>
              <a:buNone/>
              <a:defRPr/>
            </a:pPr>
            <a:r>
              <a:rPr lang="en-US" sz="1800" dirty="0">
                <a:solidFill>
                  <a:schemeClr val="tx1"/>
                </a:solidFill>
                <a:latin typeface="Arial" panose="020B0604020202020204" pitchFamily="34" charset="0"/>
                <a:cs typeface="Arial" panose="020B0604020202020204" pitchFamily="34" charset="0"/>
              </a:rPr>
              <a:t>Aspects </a:t>
            </a:r>
            <a:r>
              <a:rPr lang="fr-CA" sz="1800" dirty="0">
                <a:solidFill>
                  <a:schemeClr val="tx1"/>
                </a:solidFill>
                <a:latin typeface="Arial" panose="020B0604020202020204" pitchFamily="34" charset="0"/>
                <a:cs typeface="Arial" panose="020B0604020202020204" pitchFamily="34" charset="0"/>
              </a:rPr>
              <a:t>techniques/technologiques</a:t>
            </a:r>
            <a:endParaRPr lang="en-US" sz="1800" dirty="0">
              <a:solidFill>
                <a:schemeClr val="tx1"/>
              </a:solidFill>
              <a:latin typeface="Arial" panose="020B0604020202020204" pitchFamily="34" charset="0"/>
              <a:cs typeface="Arial" panose="020B0604020202020204" pitchFamily="34" charset="0"/>
            </a:endParaRPr>
          </a:p>
          <a:p>
            <a:pPr marL="257175" lvl="1" indent="-257175">
              <a:buNone/>
              <a:defRPr/>
            </a:pPr>
            <a:endParaRPr lang="en-US" sz="2000" dirty="0">
              <a:latin typeface="Arial" panose="020B0604020202020204" pitchFamily="34" charset="0"/>
              <a:cs typeface="Arial" panose="020B0604020202020204" pitchFamily="34" charset="0"/>
            </a:endParaRPr>
          </a:p>
          <a:p>
            <a:pPr marL="257175" lvl="1" indent="-257175">
              <a:buNone/>
              <a:defRPr/>
            </a:pPr>
            <a:r>
              <a:rPr lang="en-US" dirty="0">
                <a:latin typeface="Arial" panose="020B0604020202020204" pitchFamily="34" charset="0"/>
                <a:cs typeface="Arial" panose="020B0604020202020204" pitchFamily="34" charset="0"/>
              </a:rPr>
              <a:t>		</a:t>
            </a:r>
          </a:p>
        </p:txBody>
      </p:sp>
      <p:sp>
        <p:nvSpPr>
          <p:cNvPr id="9" name="Flèche droite 4">
            <a:extLst>
              <a:ext uri="{FF2B5EF4-FFF2-40B4-BE49-F238E27FC236}">
                <a16:creationId xmlns:a16="http://schemas.microsoft.com/office/drawing/2014/main" id="{395A2AA5-FB51-674D-83DB-9A5C69E18807}"/>
              </a:ext>
            </a:extLst>
          </p:cNvPr>
          <p:cNvSpPr/>
          <p:nvPr/>
        </p:nvSpPr>
        <p:spPr bwMode="auto">
          <a:xfrm>
            <a:off x="3458017" y="2378777"/>
            <a:ext cx="4191190" cy="637300"/>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fr-FR" sz="1350" b="1" dirty="0">
                <a:latin typeface="Arial" panose="020B0604020202020204" pitchFamily="34" charset="0"/>
                <a:cs typeface="Arial" panose="020B0604020202020204" pitchFamily="34" charset="0"/>
              </a:rPr>
              <a:t>Gestion du projet</a:t>
            </a:r>
          </a:p>
        </p:txBody>
      </p:sp>
      <p:sp>
        <p:nvSpPr>
          <p:cNvPr id="10" name="Cube 9">
            <a:extLst>
              <a:ext uri="{FF2B5EF4-FFF2-40B4-BE49-F238E27FC236}">
                <a16:creationId xmlns:a16="http://schemas.microsoft.com/office/drawing/2014/main" id="{7EDAECC5-AD04-2540-9D6E-969096BDDC6E}"/>
              </a:ext>
            </a:extLst>
          </p:cNvPr>
          <p:cNvSpPr/>
          <p:nvPr/>
        </p:nvSpPr>
        <p:spPr bwMode="auto">
          <a:xfrm>
            <a:off x="3158821" y="3429000"/>
            <a:ext cx="1500120" cy="912114"/>
          </a:xfrm>
          <a:prstGeom prst="cube">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fr-CA" sz="1200" b="1" dirty="0">
                <a:latin typeface="Arial" panose="020B0604020202020204" pitchFamily="34" charset="0"/>
                <a:cs typeface="Arial" panose="020B0604020202020204" pitchFamily="34" charset="0"/>
              </a:rPr>
              <a:t>Situation</a:t>
            </a:r>
          </a:p>
          <a:p>
            <a:pPr algn="ctr"/>
            <a:r>
              <a:rPr lang="fr-CA" sz="1200" b="1" dirty="0">
                <a:latin typeface="Arial" panose="020B0604020202020204" pitchFamily="34" charset="0"/>
                <a:cs typeface="Arial" panose="020B0604020202020204" pitchFamily="34" charset="0"/>
              </a:rPr>
              <a:t>existante: insatisfaisante</a:t>
            </a:r>
          </a:p>
        </p:txBody>
      </p:sp>
      <p:sp>
        <p:nvSpPr>
          <p:cNvPr id="11" name="Cube 10">
            <a:extLst>
              <a:ext uri="{FF2B5EF4-FFF2-40B4-BE49-F238E27FC236}">
                <a16:creationId xmlns:a16="http://schemas.microsoft.com/office/drawing/2014/main" id="{890C5FAF-9DE3-0049-A9A9-691E165F76A8}"/>
              </a:ext>
            </a:extLst>
          </p:cNvPr>
          <p:cNvSpPr/>
          <p:nvPr/>
        </p:nvSpPr>
        <p:spPr bwMode="auto">
          <a:xfrm>
            <a:off x="4599859" y="3417255"/>
            <a:ext cx="1255768" cy="912114"/>
          </a:xfrm>
          <a:prstGeom prst="cub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en-CA" sz="1200" b="1" dirty="0">
                <a:latin typeface="Arial" panose="020B0604020202020204" pitchFamily="34" charset="0"/>
                <a:cs typeface="Arial" panose="020B0604020202020204" pitchFamily="34" charset="0"/>
              </a:rPr>
              <a:t>Transition</a:t>
            </a:r>
            <a:endParaRPr lang="fr-FR" sz="1200" b="1" dirty="0">
              <a:latin typeface="Arial" panose="020B0604020202020204" pitchFamily="34" charset="0"/>
              <a:cs typeface="Arial" panose="020B0604020202020204" pitchFamily="34" charset="0"/>
            </a:endParaRPr>
          </a:p>
        </p:txBody>
      </p:sp>
      <p:sp>
        <p:nvSpPr>
          <p:cNvPr id="12" name="Cube 11">
            <a:extLst>
              <a:ext uri="{FF2B5EF4-FFF2-40B4-BE49-F238E27FC236}">
                <a16:creationId xmlns:a16="http://schemas.microsoft.com/office/drawing/2014/main" id="{7FE730DD-2DC5-C44D-B60E-8AF4C0B73859}"/>
              </a:ext>
            </a:extLst>
          </p:cNvPr>
          <p:cNvSpPr/>
          <p:nvPr/>
        </p:nvSpPr>
        <p:spPr bwMode="auto">
          <a:xfrm>
            <a:off x="5781816" y="3389995"/>
            <a:ext cx="1548264" cy="912114"/>
          </a:xfrm>
          <a:prstGeom prst="cube">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fr-CA" sz="1200" b="1" dirty="0">
                <a:latin typeface="Arial" panose="020B0604020202020204" pitchFamily="34" charset="0"/>
                <a:cs typeface="Arial" panose="020B0604020202020204" pitchFamily="34" charset="0"/>
              </a:rPr>
              <a:t>Cible à atteindre</a:t>
            </a:r>
          </a:p>
        </p:txBody>
      </p:sp>
      <p:sp>
        <p:nvSpPr>
          <p:cNvPr id="13" name="Flèche droite 7">
            <a:extLst>
              <a:ext uri="{FF2B5EF4-FFF2-40B4-BE49-F238E27FC236}">
                <a16:creationId xmlns:a16="http://schemas.microsoft.com/office/drawing/2014/main" id="{D8DD67EA-C5E8-5043-93B9-7F3620C88A00}"/>
              </a:ext>
            </a:extLst>
          </p:cNvPr>
          <p:cNvSpPr/>
          <p:nvPr/>
        </p:nvSpPr>
        <p:spPr bwMode="auto">
          <a:xfrm>
            <a:off x="3426876" y="4614929"/>
            <a:ext cx="4222331" cy="603730"/>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fr-FR" sz="1350" b="1" dirty="0">
                <a:latin typeface="Arial" panose="020B0604020202020204" pitchFamily="34" charset="0"/>
                <a:cs typeface="Arial" panose="020B0604020202020204" pitchFamily="34" charset="0"/>
              </a:rPr>
              <a:t>Gestion planifiée de la transition</a:t>
            </a:r>
          </a:p>
        </p:txBody>
      </p:sp>
      <p:sp>
        <p:nvSpPr>
          <p:cNvPr id="5" name="Rectangle 4">
            <a:extLst>
              <a:ext uri="{FF2B5EF4-FFF2-40B4-BE49-F238E27FC236}">
                <a16:creationId xmlns:a16="http://schemas.microsoft.com/office/drawing/2014/main" id="{CDF77171-D650-384E-A404-54F3055F6CCA}"/>
              </a:ext>
            </a:extLst>
          </p:cNvPr>
          <p:cNvSpPr/>
          <p:nvPr/>
        </p:nvSpPr>
        <p:spPr>
          <a:xfrm>
            <a:off x="4209836" y="5346813"/>
            <a:ext cx="2035814" cy="369332"/>
          </a:xfrm>
          <a:prstGeom prst="rect">
            <a:avLst/>
          </a:prstGeom>
        </p:spPr>
        <p:txBody>
          <a:bodyPr wrap="none">
            <a:spAutoFit/>
          </a:bodyPr>
          <a:lstStyle/>
          <a:p>
            <a:pPr lvl="1" indent="-363538" algn="ctr">
              <a:defRPr/>
            </a:pPr>
            <a:r>
              <a:rPr lang="en-US" dirty="0">
                <a:latin typeface="Arial" panose="020B0604020202020204" pitchFamily="34" charset="0"/>
                <a:cs typeface="Arial" panose="020B0604020202020204" pitchFamily="34" charset="0"/>
              </a:rPr>
              <a:t>Aspects </a:t>
            </a:r>
            <a:r>
              <a:rPr lang="fr-CA" dirty="0">
                <a:latin typeface="Arial" panose="020B0604020202020204" pitchFamily="34" charset="0"/>
                <a:cs typeface="Arial" panose="020B0604020202020204" pitchFamily="34" charset="0"/>
              </a:rPr>
              <a:t>humains</a:t>
            </a:r>
          </a:p>
        </p:txBody>
      </p:sp>
      <p:sp>
        <p:nvSpPr>
          <p:cNvPr id="6" name="Rectangle 5">
            <a:extLst>
              <a:ext uri="{FF2B5EF4-FFF2-40B4-BE49-F238E27FC236}">
                <a16:creationId xmlns:a16="http://schemas.microsoft.com/office/drawing/2014/main" id="{8B0A90C4-B884-5F48-8D16-1ACC1B3F4C45}"/>
              </a:ext>
            </a:extLst>
          </p:cNvPr>
          <p:cNvSpPr/>
          <p:nvPr/>
        </p:nvSpPr>
        <p:spPr>
          <a:xfrm>
            <a:off x="263747" y="2378777"/>
            <a:ext cx="1909318" cy="430887"/>
          </a:xfrm>
          <a:prstGeom prst="rect">
            <a:avLst/>
          </a:prstGeom>
        </p:spPr>
        <p:txBody>
          <a:bodyPr wrap="square">
            <a:spAutoFit/>
          </a:bodyPr>
          <a:lstStyle/>
          <a:p>
            <a:r>
              <a:rPr lang="es-HN" sz="1100" dirty="0">
                <a:latin typeface="Arial" panose="020B0604020202020204" pitchFamily="34" charset="0"/>
                <a:cs typeface="Arial" panose="020B0604020202020204" pitchFamily="34" charset="0"/>
              </a:rPr>
              <a:t>Quels sont les éléments à modifier/insatisfaisants?</a:t>
            </a:r>
          </a:p>
        </p:txBody>
      </p:sp>
      <p:sp>
        <p:nvSpPr>
          <p:cNvPr id="7" name="ZoneTexte 6">
            <a:extLst>
              <a:ext uri="{FF2B5EF4-FFF2-40B4-BE49-F238E27FC236}">
                <a16:creationId xmlns:a16="http://schemas.microsoft.com/office/drawing/2014/main" id="{D9634794-93B6-6140-A3A1-35A34BEDDCA5}"/>
              </a:ext>
            </a:extLst>
          </p:cNvPr>
          <p:cNvSpPr txBox="1"/>
          <p:nvPr/>
        </p:nvSpPr>
        <p:spPr>
          <a:xfrm>
            <a:off x="8795579" y="2452236"/>
            <a:ext cx="2531783" cy="461665"/>
          </a:xfrm>
          <a:prstGeom prst="rect">
            <a:avLst/>
          </a:prstGeom>
          <a:noFill/>
        </p:spPr>
        <p:txBody>
          <a:bodyPr wrap="square" rtlCol="0">
            <a:spAutoFit/>
          </a:bodyPr>
          <a:lstStyle/>
          <a:p>
            <a:pPr marL="257175" lvl="1" indent="-257175">
              <a:buNone/>
              <a:defRPr/>
            </a:pPr>
            <a:r>
              <a:rPr lang="es-HN" sz="1200" dirty="0">
                <a:latin typeface="Arial" panose="020B0604020202020204" pitchFamily="34" charset="0"/>
                <a:cs typeface="Arial" panose="020B0604020202020204" pitchFamily="34" charset="0"/>
              </a:rPr>
              <a:t>Quels sont les éléments à mettre en place?</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9DDE69F-62C1-3F41-B9D0-D26A2824DF11}"/>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B5235B71-1FE8-A345-85B5-44E1B48C8AC9}"/>
              </a:ext>
            </a:extLst>
          </p:cNvPr>
          <p:cNvSpPr>
            <a:spLocks noGrp="1"/>
          </p:cNvSpPr>
          <p:nvPr>
            <p:ph type="sldNum" sz="quarter" idx="11"/>
          </p:nvPr>
        </p:nvSpPr>
        <p:spPr/>
        <p:txBody>
          <a:bodyPr/>
          <a:lstStyle/>
          <a:p>
            <a:pPr>
              <a:defRPr/>
            </a:pPr>
            <a:fld id="{A9B9E11D-E96E-434C-8083-A49BC675742A}" type="slidenum">
              <a:rPr lang="fr-FR" smtClean="0"/>
              <a:pPr>
                <a:defRPr/>
              </a:pPr>
              <a:t>60</a:t>
            </a:fld>
            <a:endParaRPr lang="fr-FR"/>
          </a:p>
        </p:txBody>
      </p:sp>
      <p:sp>
        <p:nvSpPr>
          <p:cNvPr id="5" name="Rectangle 2">
            <a:extLst>
              <a:ext uri="{FF2B5EF4-FFF2-40B4-BE49-F238E27FC236}">
                <a16:creationId xmlns:a16="http://schemas.microsoft.com/office/drawing/2014/main" id="{3D921816-26A8-E74D-8419-DD1FB285026C}"/>
              </a:ext>
            </a:extLst>
          </p:cNvPr>
          <p:cNvSpPr txBox="1">
            <a:spLocks noChangeArrowheads="1"/>
          </p:cNvSpPr>
          <p:nvPr/>
        </p:nvSpPr>
        <p:spPr bwMode="auto">
          <a:xfrm>
            <a:off x="1667728" y="147121"/>
            <a:ext cx="8382000" cy="10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es-PA" altLang="fr-FR" sz="2400" dirty="0">
                <a:latin typeface="Arial" panose="020B0604020202020204" pitchFamily="34" charset="0"/>
                <a:cs typeface="Arial" panose="020B0604020202020204" pitchFamily="34" charset="0"/>
              </a:rPr>
              <a:t>Causes de résistance (1/2)</a:t>
            </a:r>
          </a:p>
        </p:txBody>
      </p:sp>
      <p:sp>
        <p:nvSpPr>
          <p:cNvPr id="6" name="Rectangle 3">
            <a:extLst>
              <a:ext uri="{FF2B5EF4-FFF2-40B4-BE49-F238E27FC236}">
                <a16:creationId xmlns:a16="http://schemas.microsoft.com/office/drawing/2014/main" id="{76133BE6-439D-5341-81DA-246B33A04BF8}"/>
              </a:ext>
            </a:extLst>
          </p:cNvPr>
          <p:cNvSpPr txBox="1">
            <a:spLocks noChangeArrowheads="1"/>
          </p:cNvSpPr>
          <p:nvPr/>
        </p:nvSpPr>
        <p:spPr>
          <a:xfrm>
            <a:off x="1667728" y="1987393"/>
            <a:ext cx="4041648" cy="3705588"/>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buFont typeface="Wingdings" panose="05000000000000000000" pitchFamily="2" charset="2"/>
              <a:buAutoNum type="alphaUcParenR" startAt="2"/>
            </a:pPr>
            <a:endParaRPr lang="fr-CA" altLang="fr-FR" sz="800" b="1" i="1" dirty="0"/>
          </a:p>
          <a:p>
            <a:pPr marL="269875" lvl="1" indent="-269875"/>
            <a:r>
              <a:rPr lang="fr-CA" altLang="fr-FR" sz="1600" dirty="0">
                <a:solidFill>
                  <a:srgbClr val="000000"/>
                </a:solidFill>
                <a:latin typeface="Arial" panose="020B0604020202020204" pitchFamily="34" charset="0"/>
                <a:cs typeface="Arial" panose="020B0604020202020204" pitchFamily="34" charset="0"/>
              </a:rPr>
              <a:t>Peur de perdre son emploi ou son poste</a:t>
            </a:r>
          </a:p>
          <a:p>
            <a:pPr marL="269875" lvl="1" indent="-269875"/>
            <a:r>
              <a:rPr lang="fr-CA" altLang="fr-FR" sz="1600" dirty="0">
                <a:solidFill>
                  <a:srgbClr val="000000"/>
                </a:solidFill>
                <a:latin typeface="Arial" panose="020B0604020202020204" pitchFamily="34" charset="0"/>
                <a:cs typeface="Arial" panose="020B0604020202020204" pitchFamily="34" charset="0"/>
              </a:rPr>
              <a:t>Mécontentement face à la situation actuelle</a:t>
            </a:r>
          </a:p>
          <a:p>
            <a:pPr marL="269875" lvl="1" indent="-269875"/>
            <a:r>
              <a:rPr lang="fr-CA" altLang="fr-FR" sz="1600" dirty="0">
                <a:solidFill>
                  <a:srgbClr val="000000"/>
                </a:solidFill>
                <a:latin typeface="Arial" panose="020B0604020202020204" pitchFamily="34" charset="0"/>
                <a:cs typeface="Arial" panose="020B0604020202020204" pitchFamily="34" charset="0"/>
              </a:rPr>
              <a:t>Argent et privilèges</a:t>
            </a:r>
          </a:p>
          <a:p>
            <a:pPr marL="269875" lvl="1" indent="-269875"/>
            <a:r>
              <a:rPr lang="fr-CA" altLang="fr-FR" sz="1600" dirty="0">
                <a:solidFill>
                  <a:srgbClr val="000000"/>
                </a:solidFill>
                <a:latin typeface="Arial" panose="020B0604020202020204" pitchFamily="34" charset="0"/>
                <a:cs typeface="Arial" panose="020B0604020202020204" pitchFamily="34" charset="0"/>
              </a:rPr>
              <a:t>Satisfaction et orgueil</a:t>
            </a:r>
          </a:p>
          <a:p>
            <a:pPr marL="269875" lvl="1" indent="-269875"/>
            <a:r>
              <a:rPr lang="fr-CA" altLang="fr-FR" sz="1600" dirty="0">
                <a:solidFill>
                  <a:srgbClr val="000000"/>
                </a:solidFill>
                <a:latin typeface="Arial" panose="020B0604020202020204" pitchFamily="34" charset="0"/>
                <a:cs typeface="Arial" panose="020B0604020202020204" pitchFamily="34" charset="0"/>
              </a:rPr>
              <a:t>Relations sociales</a:t>
            </a:r>
          </a:p>
          <a:p>
            <a:pPr marL="269875" lvl="1" indent="-269875"/>
            <a:r>
              <a:rPr lang="fr-CA" altLang="fr-FR" sz="1600" dirty="0">
                <a:solidFill>
                  <a:srgbClr val="000000"/>
                </a:solidFill>
                <a:latin typeface="Arial" panose="020B0604020202020204" pitchFamily="34" charset="0"/>
                <a:cs typeface="Arial" panose="020B0604020202020204" pitchFamily="34" charset="0"/>
              </a:rPr>
              <a:t>Liberté</a:t>
            </a:r>
          </a:p>
          <a:p>
            <a:pPr marL="269875" lvl="1" indent="-269875"/>
            <a:r>
              <a:rPr lang="fr-CA" altLang="fr-FR" sz="1600" dirty="0">
                <a:solidFill>
                  <a:srgbClr val="000000"/>
                </a:solidFill>
                <a:latin typeface="Arial" panose="020B0604020202020204" pitchFamily="34" charset="0"/>
                <a:cs typeface="Arial" panose="020B0604020202020204" pitchFamily="34" charset="0"/>
              </a:rPr>
              <a:t>Responsabilités</a:t>
            </a:r>
          </a:p>
          <a:p>
            <a:pPr marL="269875" lvl="1" indent="-269875"/>
            <a:r>
              <a:rPr lang="fr-CA" altLang="fr-FR" sz="1600" dirty="0">
                <a:solidFill>
                  <a:srgbClr val="000000"/>
                </a:solidFill>
                <a:latin typeface="Arial" panose="020B0604020202020204" pitchFamily="34" charset="0"/>
                <a:cs typeface="Arial" panose="020B0604020202020204" pitchFamily="34" charset="0"/>
              </a:rPr>
              <a:t>Autorité et pouvoir</a:t>
            </a:r>
          </a:p>
          <a:p>
            <a:pPr marL="269875" lvl="1" indent="-269875"/>
            <a:r>
              <a:rPr lang="fr-CA" altLang="fr-FR" sz="1600" dirty="0">
                <a:solidFill>
                  <a:srgbClr val="000000"/>
                </a:solidFill>
                <a:latin typeface="Arial" panose="020B0604020202020204" pitchFamily="34" charset="0"/>
                <a:cs typeface="Arial" panose="020B0604020202020204" pitchFamily="34" charset="0"/>
              </a:rPr>
              <a:t>Bonnes conditions de travail</a:t>
            </a:r>
          </a:p>
          <a:p>
            <a:pPr marL="269875" lvl="1" indent="-269875"/>
            <a:r>
              <a:rPr lang="fr-CA" altLang="fr-FR" sz="1600" dirty="0">
                <a:solidFill>
                  <a:srgbClr val="000000"/>
                </a:solidFill>
                <a:latin typeface="Arial" panose="020B0604020202020204" pitchFamily="34" charset="0"/>
                <a:cs typeface="Arial" panose="020B0604020202020204" pitchFamily="34" charset="0"/>
              </a:rPr>
              <a:t>Statut</a:t>
            </a:r>
          </a:p>
        </p:txBody>
      </p:sp>
      <p:sp>
        <p:nvSpPr>
          <p:cNvPr id="7" name="Espace réservé du texte 1">
            <a:extLst>
              <a:ext uri="{FF2B5EF4-FFF2-40B4-BE49-F238E27FC236}">
                <a16:creationId xmlns:a16="http://schemas.microsoft.com/office/drawing/2014/main" id="{4F7CF786-98F8-C649-A496-4796EC8D0513}"/>
              </a:ext>
            </a:extLst>
          </p:cNvPr>
          <p:cNvSpPr txBox="1">
            <a:spLocks/>
          </p:cNvSpPr>
          <p:nvPr/>
        </p:nvSpPr>
        <p:spPr>
          <a:xfrm>
            <a:off x="1435823" y="1449294"/>
            <a:ext cx="4041648" cy="538098"/>
          </a:xfrm>
          <a:prstGeom prst="rect">
            <a:avLst/>
          </a:prstGeom>
          <a:solidFill>
            <a:schemeClr val="bg1">
              <a:lumMod val="95000"/>
              <a:alpha val="25000"/>
            </a:schemeClr>
          </a:solid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HN" sz="1800" dirty="0">
                <a:latin typeface="Arial" panose="020B0604020202020204" pitchFamily="34" charset="0"/>
                <a:cs typeface="Arial" panose="020B0604020202020204" pitchFamily="34" charset="0"/>
              </a:rPr>
              <a:t>Au niveau personnel</a:t>
            </a:r>
          </a:p>
        </p:txBody>
      </p:sp>
      <p:sp>
        <p:nvSpPr>
          <p:cNvPr id="8" name="Espace réservé du texte 2">
            <a:extLst>
              <a:ext uri="{FF2B5EF4-FFF2-40B4-BE49-F238E27FC236}">
                <a16:creationId xmlns:a16="http://schemas.microsoft.com/office/drawing/2014/main" id="{88166154-3B45-6543-8DBF-15D38D80596C}"/>
              </a:ext>
            </a:extLst>
          </p:cNvPr>
          <p:cNvSpPr txBox="1">
            <a:spLocks/>
          </p:cNvSpPr>
          <p:nvPr/>
        </p:nvSpPr>
        <p:spPr>
          <a:xfrm>
            <a:off x="6508319" y="1432728"/>
            <a:ext cx="4041775" cy="538098"/>
          </a:xfrm>
          <a:prstGeom prst="rect">
            <a:avLst/>
          </a:prstGeom>
          <a:solidFill>
            <a:schemeClr val="bg1">
              <a:lumMod val="95000"/>
              <a:alpha val="25000"/>
            </a:schemeClr>
          </a:solid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HN" sz="1800" dirty="0">
                <a:latin typeface="Arial" panose="020B0604020202020204" pitchFamily="34" charset="0"/>
                <a:cs typeface="Arial" panose="020B0604020202020204" pitchFamily="34" charset="0"/>
              </a:rPr>
              <a:t>Au niveau organisationnel</a:t>
            </a:r>
          </a:p>
        </p:txBody>
      </p:sp>
      <p:sp>
        <p:nvSpPr>
          <p:cNvPr id="9" name="Espace réservé du contenu 3">
            <a:extLst>
              <a:ext uri="{FF2B5EF4-FFF2-40B4-BE49-F238E27FC236}">
                <a16:creationId xmlns:a16="http://schemas.microsoft.com/office/drawing/2014/main" id="{ED3230E7-872A-4E4D-BCD5-89DD0D5A3BDE}"/>
              </a:ext>
            </a:extLst>
          </p:cNvPr>
          <p:cNvSpPr txBox="1">
            <a:spLocks/>
          </p:cNvSpPr>
          <p:nvPr/>
        </p:nvSpPr>
        <p:spPr>
          <a:xfrm>
            <a:off x="6714530" y="1987392"/>
            <a:ext cx="4246184" cy="3705589"/>
          </a:xfrm>
          <a:prstGeom prst="rect">
            <a:avLst/>
          </a:prstGeom>
        </p:spPr>
        <p:style>
          <a:lnRef idx="2">
            <a:schemeClr val="accent6"/>
          </a:lnRef>
          <a:fillRef idx="1">
            <a:schemeClr val="lt1"/>
          </a:fillRef>
          <a:effectRef idx="0">
            <a:schemeClr val="accent6"/>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lvl="1" indent="-182563"/>
            <a:r>
              <a:rPr lang="fr-CA" sz="1600" dirty="0">
                <a:solidFill>
                  <a:srgbClr val="000000"/>
                </a:solidFill>
                <a:latin typeface="Arial" panose="020B0604020202020204" pitchFamily="34" charset="0"/>
                <a:cs typeface="Arial" panose="020B0604020202020204" pitchFamily="34" charset="0"/>
              </a:rPr>
              <a:t>Expériences de changement</a:t>
            </a:r>
          </a:p>
          <a:p>
            <a:pPr marL="182563" lvl="1" indent="-182563"/>
            <a:r>
              <a:rPr lang="fr-CA" sz="1600" dirty="0">
                <a:solidFill>
                  <a:srgbClr val="000000"/>
                </a:solidFill>
                <a:latin typeface="Arial" panose="020B0604020202020204" pitchFamily="34" charset="0"/>
                <a:cs typeface="Arial" panose="020B0604020202020204" pitchFamily="34" charset="0"/>
              </a:rPr>
              <a:t>Déficit de communication</a:t>
            </a:r>
          </a:p>
          <a:p>
            <a:pPr marL="182563" lvl="1" indent="-182563"/>
            <a:r>
              <a:rPr lang="fr-CA" sz="1600" dirty="0">
                <a:solidFill>
                  <a:srgbClr val="000000"/>
                </a:solidFill>
                <a:latin typeface="Arial" panose="020B0604020202020204" pitchFamily="34" charset="0"/>
                <a:cs typeface="Arial" panose="020B0604020202020204" pitchFamily="34" charset="0"/>
              </a:rPr>
              <a:t>Manque de formation</a:t>
            </a:r>
          </a:p>
          <a:p>
            <a:pPr marL="182563" lvl="1" indent="-182563"/>
            <a:r>
              <a:rPr lang="fr-CA" sz="1600" dirty="0">
                <a:solidFill>
                  <a:srgbClr val="000000"/>
                </a:solidFill>
                <a:latin typeface="Arial" panose="020B0604020202020204" pitchFamily="34" charset="0"/>
                <a:cs typeface="Arial" panose="020B0604020202020204" pitchFamily="34" charset="0"/>
              </a:rPr>
              <a:t>Politiques de GRH inadaptées</a:t>
            </a:r>
          </a:p>
          <a:p>
            <a:pPr marL="182563" lvl="1" indent="-182563"/>
            <a:r>
              <a:rPr lang="fr-CA" sz="1600" dirty="0">
                <a:solidFill>
                  <a:srgbClr val="000000"/>
                </a:solidFill>
                <a:latin typeface="Arial" panose="020B0604020202020204" pitchFamily="34" charset="0"/>
                <a:cs typeface="Arial" panose="020B0604020202020204" pitchFamily="34" charset="0"/>
              </a:rPr>
              <a:t>Absence de visibilité et/ou faiblesse du leader</a:t>
            </a:r>
          </a:p>
          <a:p>
            <a:pPr marL="182563" lvl="1" indent="-182563"/>
            <a:r>
              <a:rPr lang="fr-CA" sz="1600" dirty="0">
                <a:solidFill>
                  <a:srgbClr val="000000"/>
                </a:solidFill>
                <a:latin typeface="Arial" panose="020B0604020202020204" pitchFamily="34" charset="0"/>
                <a:cs typeface="Arial" panose="020B0604020202020204" pitchFamily="34" charset="0"/>
              </a:rPr>
              <a:t>Manque d’accompagnement / coaching</a:t>
            </a:r>
          </a:p>
          <a:p>
            <a:pPr marL="182563" lvl="1" indent="-182563"/>
            <a:r>
              <a:rPr lang="fr-CA" sz="1600" dirty="0">
                <a:solidFill>
                  <a:srgbClr val="000000"/>
                </a:solidFill>
                <a:latin typeface="Arial" panose="020B0604020202020204" pitchFamily="34" charset="0"/>
                <a:cs typeface="Arial" panose="020B0604020202020204" pitchFamily="34" charset="0"/>
              </a:rPr>
              <a:t>Problèmes au niveau du système</a:t>
            </a:r>
          </a:p>
          <a:p>
            <a:pPr marL="182563" lvl="1" indent="-182563"/>
            <a:r>
              <a:rPr lang="fr-CA" sz="1600" dirty="0">
                <a:solidFill>
                  <a:srgbClr val="000000"/>
                </a:solidFill>
                <a:latin typeface="Arial" panose="020B0604020202020204" pitchFamily="34" charset="0"/>
                <a:cs typeface="Arial" panose="020B0604020202020204" pitchFamily="34" charset="0"/>
              </a:rPr>
              <a:t>Contraintes au niveau de l’environnement TI</a:t>
            </a:r>
          </a:p>
          <a:p>
            <a:pPr marL="182563" lvl="1" indent="-182563"/>
            <a:r>
              <a:rPr lang="fr-CA" sz="1600" dirty="0">
                <a:solidFill>
                  <a:srgbClr val="000000"/>
                </a:solidFill>
                <a:latin typeface="Arial" panose="020B0604020202020204" pitchFamily="34" charset="0"/>
                <a:cs typeface="Arial" panose="020B0604020202020204" pitchFamily="34" charset="0"/>
              </a:rPr>
              <a:t>Faiblesse de la planification et de la coordination</a:t>
            </a:r>
          </a:p>
          <a:p>
            <a:pPr marL="182563" lvl="1" indent="-182563"/>
            <a:r>
              <a:rPr lang="fr-CA" sz="1600" dirty="0">
                <a:solidFill>
                  <a:srgbClr val="000000"/>
                </a:solidFill>
                <a:latin typeface="Arial" panose="020B0604020202020204" pitchFamily="34" charset="0"/>
                <a:cs typeface="Arial" panose="020B0604020202020204" pitchFamily="34" charset="0"/>
              </a:rPr>
              <a:t>Absence de procédures ou négligence dans la mise à jour</a:t>
            </a:r>
          </a:p>
        </p:txBody>
      </p:sp>
    </p:spTree>
    <p:extLst>
      <p:ext uri="{BB962C8B-B14F-4D97-AF65-F5344CB8AC3E}">
        <p14:creationId xmlns:p14="http://schemas.microsoft.com/office/powerpoint/2010/main" val="3820808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5CF5F15-EEBB-C34E-BD2E-120BF4604C62}"/>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260D8C60-59C1-BA4D-BAAE-7BD200681256}"/>
              </a:ext>
            </a:extLst>
          </p:cNvPr>
          <p:cNvSpPr>
            <a:spLocks noGrp="1"/>
          </p:cNvSpPr>
          <p:nvPr>
            <p:ph type="sldNum" sz="quarter" idx="11"/>
          </p:nvPr>
        </p:nvSpPr>
        <p:spPr/>
        <p:txBody>
          <a:bodyPr/>
          <a:lstStyle/>
          <a:p>
            <a:pPr>
              <a:defRPr/>
            </a:pPr>
            <a:fld id="{A9B9E11D-E96E-434C-8083-A49BC675742A}" type="slidenum">
              <a:rPr lang="fr-FR" smtClean="0"/>
              <a:pPr>
                <a:defRPr/>
              </a:pPr>
              <a:t>61</a:t>
            </a:fld>
            <a:endParaRPr lang="fr-FR"/>
          </a:p>
        </p:txBody>
      </p:sp>
      <p:sp>
        <p:nvSpPr>
          <p:cNvPr id="5" name="Titre 1">
            <a:extLst>
              <a:ext uri="{FF2B5EF4-FFF2-40B4-BE49-F238E27FC236}">
                <a16:creationId xmlns:a16="http://schemas.microsoft.com/office/drawing/2014/main" id="{09EB5441-BFB8-9A47-9094-7AD42719564F}"/>
              </a:ext>
            </a:extLst>
          </p:cNvPr>
          <p:cNvSpPr txBox="1">
            <a:spLocks/>
          </p:cNvSpPr>
          <p:nvPr/>
        </p:nvSpPr>
        <p:spPr bwMode="auto">
          <a:xfrm>
            <a:off x="1557164" y="439192"/>
            <a:ext cx="8382000" cy="86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s-HN" sz="2400" dirty="0">
                <a:latin typeface="Arial" panose="020B0604020202020204" pitchFamily="34" charset="0"/>
                <a:cs typeface="Arial" panose="020B0604020202020204" pitchFamily="34" charset="0"/>
              </a:rPr>
              <a:t>Causes de résistance (2/2)</a:t>
            </a:r>
          </a:p>
        </p:txBody>
      </p:sp>
      <p:sp>
        <p:nvSpPr>
          <p:cNvPr id="6" name="Espace réservé du texte 2">
            <a:extLst>
              <a:ext uri="{FF2B5EF4-FFF2-40B4-BE49-F238E27FC236}">
                <a16:creationId xmlns:a16="http://schemas.microsoft.com/office/drawing/2014/main" id="{70FB4D0D-4023-5E4D-BE47-00D332BB2BE6}"/>
              </a:ext>
            </a:extLst>
          </p:cNvPr>
          <p:cNvSpPr txBox="1">
            <a:spLocks/>
          </p:cNvSpPr>
          <p:nvPr/>
        </p:nvSpPr>
        <p:spPr>
          <a:xfrm>
            <a:off x="1338519" y="1937223"/>
            <a:ext cx="4041648" cy="457200"/>
          </a:xfrm>
          <a:prstGeom prst="rect">
            <a:avLst/>
          </a:prstGeom>
          <a:solidFill>
            <a:schemeClr val="bg1">
              <a:lumMod val="95000"/>
              <a:alpha val="25000"/>
            </a:schemeClr>
          </a:solid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HN" sz="1800" dirty="0">
                <a:latin typeface="Arial" panose="020B0604020202020204" pitchFamily="34" charset="0"/>
                <a:cs typeface="Arial" panose="020B0604020202020204" pitchFamily="34" charset="0"/>
              </a:rPr>
              <a:t>Chez les employés</a:t>
            </a:r>
          </a:p>
        </p:txBody>
      </p:sp>
      <p:sp>
        <p:nvSpPr>
          <p:cNvPr id="7" name="Espace réservé du texte 3">
            <a:extLst>
              <a:ext uri="{FF2B5EF4-FFF2-40B4-BE49-F238E27FC236}">
                <a16:creationId xmlns:a16="http://schemas.microsoft.com/office/drawing/2014/main" id="{E75073FE-8940-4B49-988F-10E29BBF6F15}"/>
              </a:ext>
            </a:extLst>
          </p:cNvPr>
          <p:cNvSpPr txBox="1">
            <a:spLocks/>
          </p:cNvSpPr>
          <p:nvPr/>
        </p:nvSpPr>
        <p:spPr>
          <a:xfrm>
            <a:off x="5820258" y="1937223"/>
            <a:ext cx="4041775" cy="457200"/>
          </a:xfrm>
          <a:prstGeom prst="rect">
            <a:avLst/>
          </a:prstGeom>
          <a:solidFill>
            <a:schemeClr val="bg1">
              <a:lumMod val="95000"/>
              <a:alpha val="25000"/>
            </a:schemeClr>
          </a:solidFill>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HN" sz="1800" dirty="0">
                <a:latin typeface="Arial" panose="020B0604020202020204" pitchFamily="34" charset="0"/>
                <a:cs typeface="Arial" panose="020B0604020202020204" pitchFamily="34" charset="0"/>
              </a:rPr>
              <a:t>Chez les gestionnaires</a:t>
            </a:r>
          </a:p>
        </p:txBody>
      </p:sp>
      <p:sp>
        <p:nvSpPr>
          <p:cNvPr id="8" name="Espace réservé du contenu 4">
            <a:extLst>
              <a:ext uri="{FF2B5EF4-FFF2-40B4-BE49-F238E27FC236}">
                <a16:creationId xmlns:a16="http://schemas.microsoft.com/office/drawing/2014/main" id="{ECF2EA33-EBD2-C54F-9794-D9D8C8CF6DBD}"/>
              </a:ext>
            </a:extLst>
          </p:cNvPr>
          <p:cNvSpPr txBox="1">
            <a:spLocks/>
          </p:cNvSpPr>
          <p:nvPr/>
        </p:nvSpPr>
        <p:spPr>
          <a:xfrm>
            <a:off x="1524000" y="2514777"/>
            <a:ext cx="3914997" cy="2723980"/>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latin typeface="Arial" panose="020B0604020202020204" pitchFamily="34" charset="0"/>
                <a:cs typeface="Arial" panose="020B0604020202020204" pitchFamily="34" charset="0"/>
              </a:rPr>
              <a:t>Manque de prise de conscience (</a:t>
            </a:r>
            <a:r>
              <a:rPr lang="fr-CA" sz="1800" dirty="0" err="1">
                <a:latin typeface="Arial" panose="020B0604020202020204" pitchFamily="34" charset="0"/>
                <a:cs typeface="Arial" panose="020B0604020202020204" pitchFamily="34" charset="0"/>
              </a:rPr>
              <a:t>Awareness</a:t>
            </a:r>
            <a:r>
              <a:rPr lang="fr-CA" sz="1800" dirty="0">
                <a:latin typeface="Arial" panose="020B0604020202020204" pitchFamily="34" charset="0"/>
                <a:cs typeface="Arial" panose="020B0604020202020204" pitchFamily="34" charset="0"/>
              </a:rPr>
              <a:t>)</a:t>
            </a:r>
          </a:p>
          <a:p>
            <a:r>
              <a:rPr lang="fr-CA" sz="1800" dirty="0">
                <a:latin typeface="Arial" panose="020B0604020202020204" pitchFamily="34" charset="0"/>
                <a:cs typeface="Arial" panose="020B0604020202020204" pitchFamily="34" charset="0"/>
              </a:rPr>
              <a:t>Impact sur le travail et les rôles / responsabilités (</a:t>
            </a:r>
            <a:r>
              <a:rPr lang="fr-CA" sz="1800" dirty="0" err="1">
                <a:latin typeface="Arial" panose="020B0604020202020204" pitchFamily="34" charset="0"/>
                <a:cs typeface="Arial" panose="020B0604020202020204" pitchFamily="34" charset="0"/>
              </a:rPr>
              <a:t>Knowledge</a:t>
            </a:r>
            <a:r>
              <a:rPr lang="fr-CA" sz="1800" dirty="0">
                <a:latin typeface="Arial" panose="020B0604020202020204" pitchFamily="34" charset="0"/>
                <a:cs typeface="Arial" panose="020B0604020202020204" pitchFamily="34" charset="0"/>
              </a:rPr>
              <a:t>)</a:t>
            </a:r>
          </a:p>
        </p:txBody>
      </p:sp>
      <p:sp>
        <p:nvSpPr>
          <p:cNvPr id="9" name="Espace réservé du contenu 5">
            <a:extLst>
              <a:ext uri="{FF2B5EF4-FFF2-40B4-BE49-F238E27FC236}">
                <a16:creationId xmlns:a16="http://schemas.microsoft.com/office/drawing/2014/main" id="{F9CF01C8-9819-2949-8FCB-3D846877E17A}"/>
              </a:ext>
            </a:extLst>
          </p:cNvPr>
          <p:cNvSpPr txBox="1">
            <a:spLocks/>
          </p:cNvSpPr>
          <p:nvPr/>
        </p:nvSpPr>
        <p:spPr>
          <a:xfrm>
            <a:off x="5910436" y="2514777"/>
            <a:ext cx="4028728" cy="2723980"/>
          </a:xfrm>
          <a:prstGeom prst="rect">
            <a:avLst/>
          </a:prstGeom>
        </p:spPr>
        <p:style>
          <a:lnRef idx="2">
            <a:schemeClr val="accent6"/>
          </a:lnRef>
          <a:fillRef idx="1">
            <a:schemeClr val="lt1"/>
          </a:fillRef>
          <a:effectRef idx="0">
            <a:schemeClr val="accent6"/>
          </a:effectRef>
          <a:fontRef idx="minor">
            <a:schemeClr val="dk1"/>
          </a:fontRef>
        </p:style>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latin typeface="Arial" panose="020B0604020202020204" pitchFamily="34" charset="0"/>
                <a:cs typeface="Arial" panose="020B0604020202020204" pitchFamily="34" charset="0"/>
              </a:rPr>
              <a:t>Manque de prise de conscience (</a:t>
            </a:r>
            <a:r>
              <a:rPr lang="fr-CA" sz="1800" dirty="0" err="1">
                <a:latin typeface="Arial" panose="020B0604020202020204" pitchFamily="34" charset="0"/>
                <a:cs typeface="Arial" panose="020B0604020202020204" pitchFamily="34" charset="0"/>
              </a:rPr>
              <a:t>Awareness</a:t>
            </a:r>
            <a:r>
              <a:rPr lang="fr-CA" sz="1800" dirty="0">
                <a:latin typeface="Arial" panose="020B0604020202020204" pitchFamily="34" charset="0"/>
                <a:cs typeface="Arial" panose="020B0604020202020204" pitchFamily="34" charset="0"/>
              </a:rPr>
              <a:t>)</a:t>
            </a:r>
          </a:p>
          <a:p>
            <a:r>
              <a:rPr lang="fr-CA" sz="1800" dirty="0">
                <a:latin typeface="Arial" panose="020B0604020202020204" pitchFamily="34" charset="0"/>
                <a:cs typeface="Arial" panose="020B0604020202020204" pitchFamily="34" charset="0"/>
              </a:rPr>
              <a:t>Manque d’implication dans le processus de gestion du changement (</a:t>
            </a:r>
            <a:r>
              <a:rPr lang="fr-CA" sz="1800" dirty="0" err="1">
                <a:latin typeface="Arial" panose="020B0604020202020204" pitchFamily="34" charset="0"/>
                <a:cs typeface="Arial" panose="020B0604020202020204" pitchFamily="34" charset="0"/>
              </a:rPr>
              <a:t>Desire</a:t>
            </a:r>
            <a:r>
              <a:rPr lang="fr-CA" sz="1800" dirty="0">
                <a:latin typeface="Arial" panose="020B0604020202020204" pitchFamily="34" charset="0"/>
                <a:cs typeface="Arial" panose="020B0604020202020204" pitchFamily="34" charset="0"/>
              </a:rPr>
              <a:t>)</a:t>
            </a:r>
          </a:p>
          <a:p>
            <a:r>
              <a:rPr lang="fr-CA" sz="1800" dirty="0">
                <a:latin typeface="Arial" panose="020B0604020202020204" pitchFamily="34" charset="0"/>
                <a:cs typeface="Arial" panose="020B0604020202020204" pitchFamily="34" charset="0"/>
              </a:rPr>
              <a:t>Perte de contrôle ou impact négatif sur le travail (</a:t>
            </a:r>
            <a:r>
              <a:rPr lang="fr-CA" sz="1800" dirty="0" err="1">
                <a:latin typeface="Arial" panose="020B0604020202020204" pitchFamily="34" charset="0"/>
                <a:cs typeface="Arial" panose="020B0604020202020204" pitchFamily="34" charset="0"/>
              </a:rPr>
              <a:t>Knowledge</a:t>
            </a:r>
            <a:r>
              <a:rPr lang="fr-CA" sz="1800" dirty="0">
                <a:latin typeface="Arial" panose="020B0604020202020204" pitchFamily="34" charset="0"/>
                <a:cs typeface="Arial" panose="020B0604020202020204" pitchFamily="34" charset="0"/>
              </a:rPr>
              <a:t>)</a:t>
            </a:r>
          </a:p>
          <a:p>
            <a:endParaRPr lang="es-HN" dirty="0"/>
          </a:p>
        </p:txBody>
      </p:sp>
    </p:spTree>
    <p:extLst>
      <p:ext uri="{BB962C8B-B14F-4D97-AF65-F5344CB8AC3E}">
        <p14:creationId xmlns:p14="http://schemas.microsoft.com/office/powerpoint/2010/main" val="6389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DC67290-AB11-7D48-B81D-F64A2097D22E}"/>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38D68EBE-6F7E-8A47-93D5-1B45FB8683A1}"/>
              </a:ext>
            </a:extLst>
          </p:cNvPr>
          <p:cNvSpPr>
            <a:spLocks noGrp="1"/>
          </p:cNvSpPr>
          <p:nvPr>
            <p:ph type="sldNum" sz="quarter" idx="11"/>
          </p:nvPr>
        </p:nvSpPr>
        <p:spPr/>
        <p:txBody>
          <a:bodyPr/>
          <a:lstStyle/>
          <a:p>
            <a:pPr>
              <a:defRPr/>
            </a:pPr>
            <a:fld id="{A9B9E11D-E96E-434C-8083-A49BC675742A}" type="slidenum">
              <a:rPr lang="fr-FR" smtClean="0"/>
              <a:pPr>
                <a:defRPr/>
              </a:pPr>
              <a:t>62</a:t>
            </a:fld>
            <a:endParaRPr lang="fr-FR"/>
          </a:p>
        </p:txBody>
      </p:sp>
      <p:sp>
        <p:nvSpPr>
          <p:cNvPr id="5" name="Title 2">
            <a:extLst>
              <a:ext uri="{FF2B5EF4-FFF2-40B4-BE49-F238E27FC236}">
                <a16:creationId xmlns:a16="http://schemas.microsoft.com/office/drawing/2014/main" id="{EF29FF8B-9237-9943-BE89-4FB3261DA253}"/>
              </a:ext>
            </a:extLst>
          </p:cNvPr>
          <p:cNvSpPr txBox="1">
            <a:spLocks/>
          </p:cNvSpPr>
          <p:nvPr/>
        </p:nvSpPr>
        <p:spPr bwMode="auto">
          <a:xfrm>
            <a:off x="2092713" y="1269276"/>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400" dirty="0">
                <a:latin typeface="Arial" panose="020B0604020202020204" pitchFamily="34" charset="0"/>
                <a:cs typeface="Arial" panose="020B0604020202020204" pitchFamily="34" charset="0"/>
              </a:rPr>
              <a:t>Outil #6: Grille des </a:t>
            </a:r>
            <a:r>
              <a:rPr lang="en-US" sz="2400" dirty="0" err="1">
                <a:latin typeface="Arial" panose="020B0604020202020204" pitchFamily="34" charset="0"/>
                <a:cs typeface="Arial" panose="020B0604020202020204" pitchFamily="34" charset="0"/>
              </a:rPr>
              <a:t>résistances</a:t>
            </a:r>
            <a:r>
              <a:rPr lang="en-US" sz="2400" dirty="0">
                <a:latin typeface="Arial" panose="020B0604020202020204" pitchFamily="34" charset="0"/>
                <a:cs typeface="Arial" panose="020B0604020202020204" pitchFamily="34" charset="0"/>
              </a:rPr>
              <a:t> (référence au </a:t>
            </a:r>
            <a:r>
              <a:rPr lang="en-US" sz="2400" dirty="0" err="1">
                <a:latin typeface="Arial" panose="020B0604020202020204" pitchFamily="34" charset="0"/>
                <a:cs typeface="Arial" panose="020B0604020202020204" pitchFamily="34" charset="0"/>
              </a:rPr>
              <a:t>fichier</a:t>
            </a:r>
            <a:r>
              <a:rPr lang="en-US" sz="2400" dirty="0">
                <a:latin typeface="Arial" panose="020B0604020202020204" pitchFamily="34" charset="0"/>
                <a:cs typeface="Arial" panose="020B0604020202020204" pitchFamily="34" charset="0"/>
              </a:rPr>
              <a:t> Excel)</a:t>
            </a:r>
          </a:p>
        </p:txBody>
      </p:sp>
    </p:spTree>
    <p:extLst>
      <p:ext uri="{BB962C8B-B14F-4D97-AF65-F5344CB8AC3E}">
        <p14:creationId xmlns:p14="http://schemas.microsoft.com/office/powerpoint/2010/main" val="970834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DF7B140-0BB1-3843-9958-6FA47423BC3D}"/>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05888D22-5B2C-BE4E-A009-AF3F121ABDD9}"/>
              </a:ext>
            </a:extLst>
          </p:cNvPr>
          <p:cNvSpPr>
            <a:spLocks noGrp="1"/>
          </p:cNvSpPr>
          <p:nvPr>
            <p:ph type="sldNum" sz="quarter" idx="11"/>
          </p:nvPr>
        </p:nvSpPr>
        <p:spPr/>
        <p:txBody>
          <a:bodyPr/>
          <a:lstStyle/>
          <a:p>
            <a:pPr>
              <a:defRPr/>
            </a:pPr>
            <a:fld id="{A9B9E11D-E96E-434C-8083-A49BC675742A}" type="slidenum">
              <a:rPr lang="fr-FR" smtClean="0"/>
              <a:pPr>
                <a:defRPr/>
              </a:pPr>
              <a:t>63</a:t>
            </a:fld>
            <a:endParaRPr lang="fr-FR"/>
          </a:p>
        </p:txBody>
      </p:sp>
      <p:sp>
        <p:nvSpPr>
          <p:cNvPr id="6" name="Titre 1">
            <a:extLst>
              <a:ext uri="{FF2B5EF4-FFF2-40B4-BE49-F238E27FC236}">
                <a16:creationId xmlns:a16="http://schemas.microsoft.com/office/drawing/2014/main" id="{49B2961D-8F14-C748-A86A-C06E87C069CB}"/>
              </a:ext>
            </a:extLst>
          </p:cNvPr>
          <p:cNvSpPr txBox="1">
            <a:spLocks/>
          </p:cNvSpPr>
          <p:nvPr/>
        </p:nvSpPr>
        <p:spPr bwMode="auto">
          <a:xfrm>
            <a:off x="1981200" y="1049705"/>
            <a:ext cx="8229600" cy="4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FR" sz="2400" dirty="0">
                <a:latin typeface="Arial" panose="020B0604020202020204" pitchFamily="34" charset="0"/>
                <a:cs typeface="Arial" panose="020B0604020202020204" pitchFamily="34" charset="0"/>
              </a:rPr>
              <a:t>Prise en charge des risques (référence au tableau de la stratégie)</a:t>
            </a:r>
          </a:p>
        </p:txBody>
      </p:sp>
    </p:spTree>
    <p:extLst>
      <p:ext uri="{BB962C8B-B14F-4D97-AF65-F5344CB8AC3E}">
        <p14:creationId xmlns:p14="http://schemas.microsoft.com/office/powerpoint/2010/main" val="3010986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001706F-547A-314B-9229-1C531DB01827}"/>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2BEB0281-D9A5-3F44-88EA-2464603FD1C0}"/>
              </a:ext>
            </a:extLst>
          </p:cNvPr>
          <p:cNvSpPr>
            <a:spLocks noGrp="1"/>
          </p:cNvSpPr>
          <p:nvPr>
            <p:ph type="sldNum" sz="quarter" idx="11"/>
          </p:nvPr>
        </p:nvSpPr>
        <p:spPr/>
        <p:txBody>
          <a:bodyPr/>
          <a:lstStyle/>
          <a:p>
            <a:pPr>
              <a:defRPr/>
            </a:pPr>
            <a:fld id="{A9B9E11D-E96E-434C-8083-A49BC675742A}" type="slidenum">
              <a:rPr lang="fr-FR" smtClean="0"/>
              <a:pPr>
                <a:defRPr/>
              </a:pPr>
              <a:t>64</a:t>
            </a:fld>
            <a:endParaRPr lang="fr-FR"/>
          </a:p>
        </p:txBody>
      </p:sp>
      <p:sp>
        <p:nvSpPr>
          <p:cNvPr id="5" name="Titre 2">
            <a:extLst>
              <a:ext uri="{FF2B5EF4-FFF2-40B4-BE49-F238E27FC236}">
                <a16:creationId xmlns:a16="http://schemas.microsoft.com/office/drawing/2014/main" id="{3A0A7A46-03A7-D942-BC38-76CABD89217C}"/>
              </a:ext>
            </a:extLst>
          </p:cNvPr>
          <p:cNvSpPr txBox="1">
            <a:spLocks/>
          </p:cNvSpPr>
          <p:nvPr/>
        </p:nvSpPr>
        <p:spPr bwMode="auto">
          <a:xfrm>
            <a:off x="1636690" y="268646"/>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CA" sz="2800" dirty="0">
                <a:latin typeface="Arial" panose="020B0604020202020204" pitchFamily="34" charset="0"/>
                <a:cs typeface="Arial" panose="020B0604020202020204" pitchFamily="34" charset="0"/>
              </a:rPr>
              <a:t>Cinq caractéristiques d’une communication efficace</a:t>
            </a:r>
            <a:endParaRPr lang="fr-CA" sz="2800" dirty="0">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1A256677-40B6-6A47-A4EB-507639E10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8" t="641" r="2544"/>
          <a:stretch/>
        </p:blipFill>
        <p:spPr bwMode="auto">
          <a:xfrm>
            <a:off x="1774712" y="1335446"/>
            <a:ext cx="8091578" cy="4722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027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B35267C-BF2D-F44A-9F89-548F3AD329B6}"/>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57C2F4B8-10DC-5344-BD96-63C3081EC3EF}"/>
              </a:ext>
            </a:extLst>
          </p:cNvPr>
          <p:cNvSpPr>
            <a:spLocks noGrp="1"/>
          </p:cNvSpPr>
          <p:nvPr>
            <p:ph type="sldNum" sz="quarter" idx="11"/>
          </p:nvPr>
        </p:nvSpPr>
        <p:spPr/>
        <p:txBody>
          <a:bodyPr/>
          <a:lstStyle/>
          <a:p>
            <a:pPr>
              <a:defRPr/>
            </a:pPr>
            <a:fld id="{A9B9E11D-E96E-434C-8083-A49BC675742A}" type="slidenum">
              <a:rPr lang="fr-FR" smtClean="0"/>
              <a:pPr>
                <a:defRPr/>
              </a:pPr>
              <a:t>65</a:t>
            </a:fld>
            <a:endParaRPr lang="fr-FR"/>
          </a:p>
        </p:txBody>
      </p:sp>
      <p:sp>
        <p:nvSpPr>
          <p:cNvPr id="5" name="Title 2">
            <a:extLst>
              <a:ext uri="{FF2B5EF4-FFF2-40B4-BE49-F238E27FC236}">
                <a16:creationId xmlns:a16="http://schemas.microsoft.com/office/drawing/2014/main" id="{D1A9874C-972E-BA4D-8652-F52E9E2CDAF9}"/>
              </a:ext>
            </a:extLst>
          </p:cNvPr>
          <p:cNvSpPr txBox="1">
            <a:spLocks/>
          </p:cNvSpPr>
          <p:nvPr/>
        </p:nvSpPr>
        <p:spPr bwMode="auto">
          <a:xfrm>
            <a:off x="1626643" y="493290"/>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Répondre efficacement aux besoins d’informations</a:t>
            </a:r>
          </a:p>
        </p:txBody>
      </p:sp>
      <p:sp>
        <p:nvSpPr>
          <p:cNvPr id="6" name="Content Placeholder 1">
            <a:extLst>
              <a:ext uri="{FF2B5EF4-FFF2-40B4-BE49-F238E27FC236}">
                <a16:creationId xmlns:a16="http://schemas.microsoft.com/office/drawing/2014/main" id="{8E736337-07DC-4549-95F2-BB0EB83E77D2}"/>
              </a:ext>
            </a:extLst>
          </p:cNvPr>
          <p:cNvSpPr txBox="1">
            <a:spLocks/>
          </p:cNvSpPr>
          <p:nvPr/>
        </p:nvSpPr>
        <p:spPr>
          <a:xfrm>
            <a:off x="229674" y="1373117"/>
            <a:ext cx="8229600" cy="2055883"/>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Arial" panose="020B0604020202020204" pitchFamily="34" charset="0"/>
                <a:cs typeface="Arial" panose="020B0604020202020204" pitchFamily="34" charset="0"/>
              </a:rPr>
              <a:t>De quoi s’agit-il?</a:t>
            </a:r>
          </a:p>
          <a:p>
            <a:r>
              <a:rPr lang="fr-CA" sz="2000" dirty="0">
                <a:latin typeface="Arial" panose="020B0604020202020204" pitchFamily="34" charset="0"/>
                <a:cs typeface="Arial" panose="020B0604020202020204" pitchFamily="34" charset="0"/>
              </a:rPr>
              <a:t>Qui est touché par le changement?</a:t>
            </a:r>
          </a:p>
          <a:p>
            <a:r>
              <a:rPr lang="fr-CA" sz="2000" dirty="0">
                <a:latin typeface="Arial" panose="020B0604020202020204" pitchFamily="34" charset="0"/>
                <a:cs typeface="Arial" panose="020B0604020202020204" pitchFamily="34" charset="0"/>
              </a:rPr>
              <a:t>Quand sera-t-il déployé?</a:t>
            </a:r>
          </a:p>
          <a:p>
            <a:r>
              <a:rPr lang="fr-CA" sz="2000" dirty="0">
                <a:latin typeface="Arial" panose="020B0604020202020204" pitchFamily="34" charset="0"/>
                <a:cs typeface="Arial" panose="020B0604020202020204" pitchFamily="34" charset="0"/>
              </a:rPr>
              <a:t>Comment va-t-il me toucher?</a:t>
            </a:r>
          </a:p>
          <a:p>
            <a:r>
              <a:rPr lang="fr-CA" sz="2000" dirty="0">
                <a:latin typeface="Arial" panose="020B0604020202020204" pitchFamily="34" charset="0"/>
                <a:cs typeface="Arial" panose="020B0604020202020204" pitchFamily="34" charset="0"/>
              </a:rPr>
              <a:t>Qu’est-ce qu’il y a là-dedans pour moi?</a:t>
            </a:r>
          </a:p>
        </p:txBody>
      </p:sp>
      <p:sp>
        <p:nvSpPr>
          <p:cNvPr id="7" name="Nuage 6">
            <a:extLst>
              <a:ext uri="{FF2B5EF4-FFF2-40B4-BE49-F238E27FC236}">
                <a16:creationId xmlns:a16="http://schemas.microsoft.com/office/drawing/2014/main" id="{54D72667-7E4B-114C-89C4-C8F4536F5B6D}"/>
              </a:ext>
            </a:extLst>
          </p:cNvPr>
          <p:cNvSpPr/>
          <p:nvPr/>
        </p:nvSpPr>
        <p:spPr>
          <a:xfrm>
            <a:off x="6478072" y="2843011"/>
            <a:ext cx="5295364" cy="2794716"/>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Aide-mémoire!</a:t>
            </a:r>
          </a:p>
          <a:p>
            <a:pPr algn="ctr"/>
            <a:r>
              <a:rPr lang="fr-CA" dirty="0"/>
              <a:t>Politique de communication</a:t>
            </a:r>
          </a:p>
          <a:p>
            <a:pPr algn="ctr"/>
            <a:r>
              <a:rPr lang="fr-CA" dirty="0"/>
              <a:t>Stratégie de communication</a:t>
            </a:r>
          </a:p>
          <a:p>
            <a:pPr algn="ctr"/>
            <a:r>
              <a:rPr lang="fr-CA" dirty="0"/>
              <a:t>Plans de communication</a:t>
            </a:r>
          </a:p>
          <a:p>
            <a:pPr algn="ctr"/>
            <a:r>
              <a:rPr lang="fr-CA" dirty="0"/>
              <a:t>Distinguer la communication externe/interne pour chaque document</a:t>
            </a:r>
          </a:p>
        </p:txBody>
      </p:sp>
    </p:spTree>
    <p:extLst>
      <p:ext uri="{BB962C8B-B14F-4D97-AF65-F5344CB8AC3E}">
        <p14:creationId xmlns:p14="http://schemas.microsoft.com/office/powerpoint/2010/main" val="1882444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AD57F47-FBBE-8B4A-9A84-EA03A40B12AC}"/>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0923A954-38A7-D44D-A01A-94CB9B56C7C7}"/>
              </a:ext>
            </a:extLst>
          </p:cNvPr>
          <p:cNvSpPr>
            <a:spLocks noGrp="1"/>
          </p:cNvSpPr>
          <p:nvPr>
            <p:ph type="sldNum" sz="quarter" idx="11"/>
          </p:nvPr>
        </p:nvSpPr>
        <p:spPr/>
        <p:txBody>
          <a:bodyPr/>
          <a:lstStyle/>
          <a:p>
            <a:pPr>
              <a:defRPr/>
            </a:pPr>
            <a:fld id="{A9B9E11D-E96E-434C-8083-A49BC675742A}" type="slidenum">
              <a:rPr lang="fr-FR" smtClean="0"/>
              <a:pPr>
                <a:defRPr/>
              </a:pPr>
              <a:t>66</a:t>
            </a:fld>
            <a:endParaRPr lang="fr-FR"/>
          </a:p>
        </p:txBody>
      </p:sp>
      <p:sp>
        <p:nvSpPr>
          <p:cNvPr id="5" name="Titre 2">
            <a:extLst>
              <a:ext uri="{FF2B5EF4-FFF2-40B4-BE49-F238E27FC236}">
                <a16:creationId xmlns:a16="http://schemas.microsoft.com/office/drawing/2014/main" id="{CD671126-39BD-E44D-BEF9-209FCE093241}"/>
              </a:ext>
            </a:extLst>
          </p:cNvPr>
          <p:cNvSpPr txBox="1">
            <a:spLocks/>
          </p:cNvSpPr>
          <p:nvPr/>
        </p:nvSpPr>
        <p:spPr bwMode="auto">
          <a:xfrm>
            <a:off x="1981200" y="283464"/>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Outils #7: Plan de communication</a:t>
            </a:r>
          </a:p>
        </p:txBody>
      </p:sp>
      <p:sp>
        <p:nvSpPr>
          <p:cNvPr id="6" name="Espace réservé du contenu 1">
            <a:extLst>
              <a:ext uri="{FF2B5EF4-FFF2-40B4-BE49-F238E27FC236}">
                <a16:creationId xmlns:a16="http://schemas.microsoft.com/office/drawing/2014/main" id="{474A772D-E619-E24B-95D8-A4EF349F35D9}"/>
              </a:ext>
            </a:extLst>
          </p:cNvPr>
          <p:cNvSpPr txBox="1">
            <a:spLocks/>
          </p:cNvSpPr>
          <p:nvPr/>
        </p:nvSpPr>
        <p:spPr>
          <a:xfrm>
            <a:off x="457199" y="1484784"/>
            <a:ext cx="10438327" cy="344782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600" dirty="0">
                <a:latin typeface="Arial" panose="020B0604020202020204" pitchFamily="34" charset="0"/>
                <a:cs typeface="Arial" panose="020B0604020202020204" pitchFamily="34" charset="0"/>
              </a:rPr>
              <a:t>Informer les parties prenantes pour favoriser une compréhension uniforme des résultats attendus du changement et des activités qui doivent être réalisées. Le plan de communication comprendra:</a:t>
            </a:r>
          </a:p>
          <a:p>
            <a:pPr marL="109728" indent="0">
              <a:buFont typeface="Arial" panose="020B0604020202020204" pitchFamily="34" charset="0"/>
              <a:buNone/>
            </a:pPr>
            <a:endParaRPr lang="fr-CA" sz="1600" dirty="0">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résultats attendus de la communication</a:t>
            </a:r>
            <a:endParaRPr lang="fr-CA" sz="1600" dirty="0">
              <a:solidFill>
                <a:srgbClr val="000000"/>
              </a:solidFill>
              <a:latin typeface="Arial" panose="020B0604020202020204" pitchFamily="34" charset="0"/>
              <a:cs typeface="Arial" panose="020B0604020202020204" pitchFamily="34" charset="0"/>
            </a:endParaRPr>
          </a:p>
          <a:p>
            <a:r>
              <a:rPr lang="fr-CA" sz="1600" dirty="0">
                <a:solidFill>
                  <a:srgbClr val="000000"/>
                </a:solidFill>
                <a:latin typeface="Arial" panose="020B0604020202020204" pitchFamily="34" charset="0"/>
                <a:cs typeface="Arial" panose="020B0604020202020204" pitchFamily="34" charset="0"/>
              </a:rPr>
              <a:t>L</a:t>
            </a:r>
            <a:r>
              <a:rPr lang="fr-FR" sz="1600" dirty="0">
                <a:solidFill>
                  <a:srgbClr val="000000"/>
                </a:solidFill>
                <a:latin typeface="Arial" panose="020B0604020202020204" pitchFamily="34" charset="0"/>
                <a:cs typeface="Arial" panose="020B0604020202020204" pitchFamily="34" charset="0"/>
              </a:rPr>
              <a:t>es parties prenantes</a:t>
            </a:r>
          </a:p>
          <a:p>
            <a:r>
              <a:rPr lang="fr-FR" sz="1600" dirty="0">
                <a:solidFill>
                  <a:srgbClr val="000000"/>
                </a:solidFill>
                <a:latin typeface="Arial" panose="020B0604020202020204" pitchFamily="34" charset="0"/>
                <a:cs typeface="Arial" panose="020B0604020202020204" pitchFamily="34" charset="0"/>
              </a:rPr>
              <a:t>Les besoins d’information</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messages clés</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activités de communication/moyens</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responsables des activités de communication</a:t>
            </a:r>
            <a:endParaRPr lang="fr-CA" sz="1600" dirty="0">
              <a:solidFill>
                <a:srgbClr val="000000"/>
              </a:solidFill>
              <a:latin typeface="Arial" panose="020B0604020202020204" pitchFamily="34" charset="0"/>
              <a:cs typeface="Arial" panose="020B0604020202020204" pitchFamily="34" charset="0"/>
            </a:endParaRPr>
          </a:p>
        </p:txBody>
      </p:sp>
      <p:sp>
        <p:nvSpPr>
          <p:cNvPr id="12" name="Bulle rectangulaire à coins arrondis 11">
            <a:extLst>
              <a:ext uri="{FF2B5EF4-FFF2-40B4-BE49-F238E27FC236}">
                <a16:creationId xmlns:a16="http://schemas.microsoft.com/office/drawing/2014/main" id="{27A5BAA3-79FA-7548-9DA5-ADA9B191096F}"/>
              </a:ext>
            </a:extLst>
          </p:cNvPr>
          <p:cNvSpPr/>
          <p:nvPr/>
        </p:nvSpPr>
        <p:spPr>
          <a:xfrm>
            <a:off x="5676362" y="3334098"/>
            <a:ext cx="3851454" cy="1839823"/>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Rappel!</a:t>
            </a:r>
          </a:p>
          <a:p>
            <a:pPr algn="ctr"/>
            <a:r>
              <a:rPr lang="fr-CA" dirty="0"/>
              <a:t>Un plan de communication interne doit reposer sur une politique et une stratégie de communication internes</a:t>
            </a:r>
          </a:p>
        </p:txBody>
      </p:sp>
    </p:spTree>
    <p:extLst>
      <p:ext uri="{BB962C8B-B14F-4D97-AF65-F5344CB8AC3E}">
        <p14:creationId xmlns:p14="http://schemas.microsoft.com/office/powerpoint/2010/main" val="1892873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31C2FC6-C22E-E94B-BF8D-8EA8215B22C4}"/>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86F9D73A-1FB8-514F-8A6B-24670A1555A9}"/>
              </a:ext>
            </a:extLst>
          </p:cNvPr>
          <p:cNvSpPr>
            <a:spLocks noGrp="1"/>
          </p:cNvSpPr>
          <p:nvPr>
            <p:ph type="sldNum" sz="quarter" idx="11"/>
          </p:nvPr>
        </p:nvSpPr>
        <p:spPr/>
        <p:txBody>
          <a:bodyPr/>
          <a:lstStyle/>
          <a:p>
            <a:pPr>
              <a:defRPr/>
            </a:pPr>
            <a:fld id="{A9B9E11D-E96E-434C-8083-A49BC675742A}" type="slidenum">
              <a:rPr lang="fr-FR" smtClean="0"/>
              <a:pPr>
                <a:defRPr/>
              </a:pPr>
              <a:t>67</a:t>
            </a:fld>
            <a:endParaRPr lang="fr-FR"/>
          </a:p>
        </p:txBody>
      </p:sp>
      <p:sp>
        <p:nvSpPr>
          <p:cNvPr id="5" name="Titre 2">
            <a:extLst>
              <a:ext uri="{FF2B5EF4-FFF2-40B4-BE49-F238E27FC236}">
                <a16:creationId xmlns:a16="http://schemas.microsoft.com/office/drawing/2014/main" id="{A28B1C4B-90EF-5640-8963-7428F4702C2D}"/>
              </a:ext>
            </a:extLst>
          </p:cNvPr>
          <p:cNvSpPr txBox="1">
            <a:spLocks/>
          </p:cNvSpPr>
          <p:nvPr/>
        </p:nvSpPr>
        <p:spPr bwMode="auto">
          <a:xfrm>
            <a:off x="1631908" y="283464"/>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Moyens de communication</a:t>
            </a:r>
          </a:p>
        </p:txBody>
      </p:sp>
      <p:sp>
        <p:nvSpPr>
          <p:cNvPr id="6" name="Espace réservé du contenu 1">
            <a:extLst>
              <a:ext uri="{FF2B5EF4-FFF2-40B4-BE49-F238E27FC236}">
                <a16:creationId xmlns:a16="http://schemas.microsoft.com/office/drawing/2014/main" id="{6EF03425-FB26-5140-AF80-50BAAC1A7E19}"/>
              </a:ext>
            </a:extLst>
          </p:cNvPr>
          <p:cNvSpPr txBox="1">
            <a:spLocks/>
          </p:cNvSpPr>
          <p:nvPr/>
        </p:nvSpPr>
        <p:spPr>
          <a:xfrm>
            <a:off x="2731" y="1402524"/>
            <a:ext cx="9858777" cy="57649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dirty="0">
                <a:latin typeface="Arial" panose="020B0604020202020204" pitchFamily="34" charset="0"/>
                <a:cs typeface="Arial" panose="020B0604020202020204" pitchFamily="34" charset="0"/>
              </a:rPr>
              <a:t>La combinaison des moyens et des supports de communication vise à :</a:t>
            </a:r>
          </a:p>
          <a:p>
            <a:endParaRPr lang="fr-CA" sz="1800" dirty="0">
              <a:solidFill>
                <a:schemeClr val="accent2"/>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B4635D4-97B2-DD43-939E-5D73EAC5282D}"/>
              </a:ext>
            </a:extLst>
          </p:cNvPr>
          <p:cNvSpPr txBox="1"/>
          <p:nvPr/>
        </p:nvSpPr>
        <p:spPr>
          <a:xfrm>
            <a:off x="4756597" y="2078877"/>
            <a:ext cx="5911403" cy="175432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CA" dirty="0">
                <a:solidFill>
                  <a:srgbClr val="000000"/>
                </a:solidFill>
                <a:latin typeface="Arial" panose="020B0604020202020204" pitchFamily="34" charset="0"/>
                <a:cs typeface="Arial" panose="020B0604020202020204" pitchFamily="34" charset="0"/>
              </a:rPr>
              <a:t>Donner une grande visibilité au projet</a:t>
            </a:r>
          </a:p>
          <a:p>
            <a:r>
              <a:rPr lang="fr-CA" dirty="0">
                <a:solidFill>
                  <a:srgbClr val="000000"/>
                </a:solidFill>
                <a:latin typeface="Arial" panose="020B0604020202020204" pitchFamily="34" charset="0"/>
                <a:cs typeface="Arial" panose="020B0604020202020204" pitchFamily="34" charset="0"/>
              </a:rPr>
              <a:t>Favoriser une meilleure connaissance et compréhension des changements </a:t>
            </a:r>
          </a:p>
          <a:p>
            <a:r>
              <a:rPr lang="fr-CA" dirty="0">
                <a:solidFill>
                  <a:srgbClr val="000000"/>
                </a:solidFill>
                <a:latin typeface="Arial" panose="020B0604020202020204" pitchFamily="34" charset="0"/>
                <a:cs typeface="Arial" panose="020B0604020202020204" pitchFamily="34" charset="0"/>
              </a:rPr>
              <a:t>Susciter l’adhésion des publics cibles aux résultats attendus</a:t>
            </a:r>
          </a:p>
          <a:p>
            <a:r>
              <a:rPr lang="fr-CA" dirty="0">
                <a:solidFill>
                  <a:srgbClr val="000000"/>
                </a:solidFill>
                <a:latin typeface="Arial" panose="020B0604020202020204" pitchFamily="34" charset="0"/>
                <a:cs typeface="Arial" panose="020B0604020202020204" pitchFamily="34" charset="0"/>
              </a:rPr>
              <a:t>Contrôler le message</a:t>
            </a:r>
          </a:p>
        </p:txBody>
      </p:sp>
    </p:spTree>
    <p:extLst>
      <p:ext uri="{BB962C8B-B14F-4D97-AF65-F5344CB8AC3E}">
        <p14:creationId xmlns:p14="http://schemas.microsoft.com/office/powerpoint/2010/main" val="3691098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5E88F0-EDFA-6C47-9923-BC816A6D0FD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F29454A8-8B22-BB45-81C9-E7174919F7C7}"/>
              </a:ext>
            </a:extLst>
          </p:cNvPr>
          <p:cNvSpPr>
            <a:spLocks noGrp="1"/>
          </p:cNvSpPr>
          <p:nvPr>
            <p:ph type="sldNum" sz="quarter" idx="11"/>
          </p:nvPr>
        </p:nvSpPr>
        <p:spPr/>
        <p:txBody>
          <a:bodyPr/>
          <a:lstStyle/>
          <a:p>
            <a:pPr>
              <a:defRPr/>
            </a:pPr>
            <a:fld id="{A9B9E11D-E96E-434C-8083-A49BC675742A}" type="slidenum">
              <a:rPr lang="fr-FR" smtClean="0"/>
              <a:pPr>
                <a:defRPr/>
              </a:pPr>
              <a:t>68</a:t>
            </a:fld>
            <a:endParaRPr lang="fr-FR"/>
          </a:p>
        </p:txBody>
      </p:sp>
      <p:sp>
        <p:nvSpPr>
          <p:cNvPr id="5" name="AutoShape 2">
            <a:extLst>
              <a:ext uri="{FF2B5EF4-FFF2-40B4-BE49-F238E27FC236}">
                <a16:creationId xmlns:a16="http://schemas.microsoft.com/office/drawing/2014/main" id="{BA7F19CB-0E78-D842-8F4B-EFF0D0EA4570}"/>
              </a:ext>
            </a:extLst>
          </p:cNvPr>
          <p:cNvSpPr txBox="1">
            <a:spLocks noChangeArrowheads="1"/>
          </p:cNvSpPr>
          <p:nvPr/>
        </p:nvSpPr>
        <p:spPr bwMode="auto">
          <a:xfrm>
            <a:off x="1220349" y="283464"/>
            <a:ext cx="8712968" cy="82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34988" indent="-534988" algn="ctr"/>
            <a:r>
              <a:rPr lang="fr-CA" sz="2400" dirty="0">
                <a:latin typeface="Arial" panose="020B0604020202020204" pitchFamily="34" charset="0"/>
                <a:cs typeface="Arial" panose="020B0604020202020204" pitchFamily="34" charset="0"/>
              </a:rPr>
              <a:t>5 postulats sur la gestion du changement</a:t>
            </a:r>
            <a:endParaRPr lang="fr-CA" sz="2400" i="1" dirty="0">
              <a:solidFill>
                <a:srgbClr val="C00000"/>
              </a:solidFill>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3A7EC6EC-E6DE-F54F-ADA3-F3D1551D689E}"/>
              </a:ext>
            </a:extLst>
          </p:cNvPr>
          <p:cNvSpPr txBox="1">
            <a:spLocks noChangeArrowheads="1"/>
          </p:cNvSpPr>
          <p:nvPr/>
        </p:nvSpPr>
        <p:spPr>
          <a:xfrm>
            <a:off x="1981200" y="1798638"/>
            <a:ext cx="8229600" cy="515689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Font typeface="+mj-lt"/>
              <a:buAutoNum type="arabicPeriod"/>
            </a:pPr>
            <a:r>
              <a:rPr lang="fr-CA" sz="1800" dirty="0">
                <a:latin typeface="Arial" panose="020B0604020202020204" pitchFamily="34" charset="0"/>
                <a:cs typeface="Arial" panose="020B0604020202020204" pitchFamily="34" charset="0"/>
              </a:rPr>
              <a:t>On ne change pas pour changer, il nous faut une</a:t>
            </a:r>
            <a:r>
              <a:rPr lang="en-CA" sz="1800" dirty="0">
                <a:latin typeface="Arial" panose="020B0604020202020204" pitchFamily="34" charset="0"/>
                <a:cs typeface="Arial" panose="020B0604020202020204" pitchFamily="34" charset="0"/>
              </a:rPr>
              <a:t> bonne raison</a:t>
            </a:r>
            <a:endParaRPr lang="x-none" sz="1800">
              <a:latin typeface="Arial" panose="020B0604020202020204" pitchFamily="34" charset="0"/>
              <a:cs typeface="Arial" panose="020B0604020202020204" pitchFamily="34" charset="0"/>
            </a:endParaRPr>
          </a:p>
          <a:p>
            <a:pPr marL="624078" indent="-514350">
              <a:buFont typeface="+mj-lt"/>
              <a:buAutoNum type="arabicPeriod"/>
            </a:pPr>
            <a:r>
              <a:rPr lang="en-CA" sz="1800" dirty="0">
                <a:latin typeface="Arial" panose="020B0604020202020204" pitchFamily="34" charset="0"/>
                <a:cs typeface="Arial" panose="020B0604020202020204" pitchFamily="34" charset="0"/>
              </a:rPr>
              <a:t>Le </a:t>
            </a:r>
            <a:r>
              <a:rPr lang="fr-CA" sz="1800" dirty="0">
                <a:latin typeface="Arial" panose="020B0604020202020204" pitchFamily="34" charset="0"/>
                <a:cs typeface="Arial" panose="020B0604020202020204" pitchFamily="34" charset="0"/>
              </a:rPr>
              <a:t>changement organisationnel est la somme des changements individuels</a:t>
            </a:r>
          </a:p>
          <a:p>
            <a:pPr marL="624078" indent="-514350">
              <a:buFont typeface="+mj-lt"/>
              <a:buAutoNum type="arabicPeriod"/>
            </a:pPr>
            <a:r>
              <a:rPr lang="x-none" sz="1800">
                <a:latin typeface="Arial" panose="020B0604020202020204" pitchFamily="34" charset="0"/>
                <a:cs typeface="Arial" panose="020B0604020202020204" pitchFamily="34" charset="0"/>
              </a:rPr>
              <a:t>La gesti</a:t>
            </a:r>
            <a:r>
              <a:rPr lang="en-CA" sz="1800" dirty="0">
                <a:latin typeface="Arial" panose="020B0604020202020204" pitchFamily="34" charset="0"/>
                <a:cs typeface="Arial" panose="020B0604020202020204" pitchFamily="34" charset="0"/>
              </a:rPr>
              <a:t>on du </a:t>
            </a:r>
            <a:r>
              <a:rPr lang="fr-CA" sz="1800" dirty="0">
                <a:latin typeface="Arial" panose="020B0604020202020204" pitchFamily="34" charset="0"/>
                <a:cs typeface="Arial" panose="020B0604020202020204" pitchFamily="34" charset="0"/>
              </a:rPr>
              <a:t>changement est un cadre de référence pour faciliter les aspects humains du changement</a:t>
            </a:r>
          </a:p>
          <a:p>
            <a:pPr marL="624078" indent="-514350">
              <a:buFont typeface="+mj-lt"/>
              <a:buAutoNum type="arabicPeriod"/>
            </a:pPr>
            <a:r>
              <a:rPr lang="en-CA" sz="1800" dirty="0">
                <a:latin typeface="Arial" panose="020B0604020202020204" pitchFamily="34" charset="0"/>
                <a:cs typeface="Arial" panose="020B0604020202020204" pitchFamily="34" charset="0"/>
              </a:rPr>
              <a:t>On </a:t>
            </a:r>
            <a:r>
              <a:rPr lang="fr-CA" sz="1800" dirty="0">
                <a:latin typeface="Arial" panose="020B0604020202020204" pitchFamily="34" charset="0"/>
                <a:cs typeface="Arial" panose="020B0604020202020204" pitchFamily="34" charset="0"/>
              </a:rPr>
              <a:t>gère le changement pour obtenir des résultats et des bénéfices</a:t>
            </a:r>
          </a:p>
          <a:p>
            <a:pPr marL="624078" indent="-514350">
              <a:buFont typeface="+mj-lt"/>
              <a:buAutoNum type="arabicPeriod"/>
            </a:pPr>
            <a:r>
              <a:rPr lang="en-CA" sz="1800" dirty="0">
                <a:latin typeface="Arial" panose="020B0604020202020204" pitchFamily="34" charset="0"/>
                <a:cs typeface="Arial" panose="020B0604020202020204" pitchFamily="34" charset="0"/>
              </a:rPr>
              <a:t>La </a:t>
            </a:r>
            <a:r>
              <a:rPr lang="fr-CA" sz="1800" dirty="0">
                <a:latin typeface="Arial" panose="020B0604020202020204" pitchFamily="34" charset="0"/>
                <a:cs typeface="Arial" panose="020B0604020202020204" pitchFamily="34" charset="0"/>
              </a:rPr>
              <a:t>mise en œuvre d’un changement requiert une planification rigoureuse et une coordination efficace et régulière</a:t>
            </a:r>
          </a:p>
        </p:txBody>
      </p:sp>
    </p:spTree>
    <p:extLst>
      <p:ext uri="{BB962C8B-B14F-4D97-AF65-F5344CB8AC3E}">
        <p14:creationId xmlns:p14="http://schemas.microsoft.com/office/powerpoint/2010/main" val="961098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31322C4-3113-5741-9F06-4AC362605AF9}"/>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D09DADA8-67E5-8043-8D4F-7160B0E90AA3}"/>
              </a:ext>
            </a:extLst>
          </p:cNvPr>
          <p:cNvSpPr>
            <a:spLocks noGrp="1"/>
          </p:cNvSpPr>
          <p:nvPr>
            <p:ph type="sldNum" sz="quarter" idx="11"/>
          </p:nvPr>
        </p:nvSpPr>
        <p:spPr/>
        <p:txBody>
          <a:bodyPr/>
          <a:lstStyle/>
          <a:p>
            <a:pPr>
              <a:defRPr/>
            </a:pPr>
            <a:fld id="{A9B9E11D-E96E-434C-8083-A49BC675742A}" type="slidenum">
              <a:rPr lang="fr-FR" smtClean="0"/>
              <a:pPr>
                <a:defRPr/>
              </a:pPr>
              <a:t>69</a:t>
            </a:fld>
            <a:endParaRPr lang="fr-FR"/>
          </a:p>
        </p:txBody>
      </p:sp>
      <p:sp>
        <p:nvSpPr>
          <p:cNvPr id="5" name="Rectangle 26">
            <a:extLst>
              <a:ext uri="{FF2B5EF4-FFF2-40B4-BE49-F238E27FC236}">
                <a16:creationId xmlns:a16="http://schemas.microsoft.com/office/drawing/2014/main" id="{5FF5B403-80DE-6840-98DB-56BE2A597F90}"/>
              </a:ext>
            </a:extLst>
          </p:cNvPr>
          <p:cNvSpPr txBox="1">
            <a:spLocks noChangeArrowheads="1"/>
          </p:cNvSpPr>
          <p:nvPr/>
        </p:nvSpPr>
        <p:spPr bwMode="auto">
          <a:xfrm>
            <a:off x="2072553" y="478933"/>
            <a:ext cx="8046894" cy="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altLang="en-US" sz="2400" dirty="0">
                <a:latin typeface="Arial" panose="020B0604020202020204" pitchFamily="34" charset="0"/>
                <a:cs typeface="Arial" panose="020B0604020202020204" pitchFamily="34" charset="0"/>
              </a:rPr>
              <a:t>Gérer le changement pour atteindre les résultats attendus</a:t>
            </a:r>
          </a:p>
        </p:txBody>
      </p:sp>
      <p:sp>
        <p:nvSpPr>
          <p:cNvPr id="6" name="AutoShape 3">
            <a:extLst>
              <a:ext uri="{FF2B5EF4-FFF2-40B4-BE49-F238E27FC236}">
                <a16:creationId xmlns:a16="http://schemas.microsoft.com/office/drawing/2014/main" id="{04C67D12-B899-B94A-98CE-EBB2029828FE}"/>
              </a:ext>
            </a:extLst>
          </p:cNvPr>
          <p:cNvSpPr>
            <a:spLocks noChangeArrowheads="1"/>
          </p:cNvSpPr>
          <p:nvPr/>
        </p:nvSpPr>
        <p:spPr bwMode="auto">
          <a:xfrm>
            <a:off x="2995892" y="2440131"/>
            <a:ext cx="1828800" cy="285750"/>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200" b="1" dirty="0">
                <a:solidFill>
                  <a:schemeClr val="tx2"/>
                </a:solidFill>
                <a:latin typeface="Arial" charset="0"/>
              </a:rPr>
              <a:t>Communication</a:t>
            </a:r>
          </a:p>
        </p:txBody>
      </p:sp>
      <p:sp>
        <p:nvSpPr>
          <p:cNvPr id="7" name="AutoShape 4">
            <a:extLst>
              <a:ext uri="{FF2B5EF4-FFF2-40B4-BE49-F238E27FC236}">
                <a16:creationId xmlns:a16="http://schemas.microsoft.com/office/drawing/2014/main" id="{BFF92DFD-A0AC-7344-87A9-2F86C2D1EC29}"/>
              </a:ext>
            </a:extLst>
          </p:cNvPr>
          <p:cNvSpPr>
            <a:spLocks noChangeArrowheads="1"/>
          </p:cNvSpPr>
          <p:nvPr/>
        </p:nvSpPr>
        <p:spPr bwMode="auto">
          <a:xfrm>
            <a:off x="3005408" y="2818055"/>
            <a:ext cx="1828800" cy="60035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solidFill>
                  <a:schemeClr val="tx2"/>
                </a:solidFill>
                <a:latin typeface="Arial" charset="0"/>
              </a:rPr>
              <a:t>Organisation du travail </a:t>
            </a:r>
          </a:p>
          <a:p>
            <a:pPr algn="ctr" eaLnBrk="1" hangingPunct="1"/>
            <a:r>
              <a:rPr lang="fr-CA" altLang="en-US" sz="1200" b="1" dirty="0">
                <a:solidFill>
                  <a:schemeClr val="tx2"/>
                </a:solidFill>
                <a:latin typeface="Arial" charset="0"/>
              </a:rPr>
              <a:t>et processus</a:t>
            </a:r>
          </a:p>
        </p:txBody>
      </p:sp>
      <p:sp>
        <p:nvSpPr>
          <p:cNvPr id="8" name="AutoShape 5">
            <a:extLst>
              <a:ext uri="{FF2B5EF4-FFF2-40B4-BE49-F238E27FC236}">
                <a16:creationId xmlns:a16="http://schemas.microsoft.com/office/drawing/2014/main" id="{483B25DF-4288-244E-9406-D02F0435CA83}"/>
              </a:ext>
            </a:extLst>
          </p:cNvPr>
          <p:cNvSpPr>
            <a:spLocks noChangeArrowheads="1"/>
          </p:cNvSpPr>
          <p:nvPr/>
        </p:nvSpPr>
        <p:spPr bwMode="auto">
          <a:xfrm>
            <a:off x="3005408" y="4589704"/>
            <a:ext cx="1828800" cy="285750"/>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solidFill>
                  <a:schemeClr val="tx2"/>
                </a:solidFill>
                <a:latin typeface="Arial" charset="0"/>
              </a:rPr>
              <a:t>Formation</a:t>
            </a:r>
          </a:p>
        </p:txBody>
      </p:sp>
      <p:sp>
        <p:nvSpPr>
          <p:cNvPr id="9" name="AutoShape 6">
            <a:extLst>
              <a:ext uri="{FF2B5EF4-FFF2-40B4-BE49-F238E27FC236}">
                <a16:creationId xmlns:a16="http://schemas.microsoft.com/office/drawing/2014/main" id="{F7EAE6F7-D46A-AA4B-B0B5-9D18042EEB42}"/>
              </a:ext>
            </a:extLst>
          </p:cNvPr>
          <p:cNvSpPr>
            <a:spLocks noChangeArrowheads="1"/>
          </p:cNvSpPr>
          <p:nvPr/>
        </p:nvSpPr>
        <p:spPr bwMode="auto">
          <a:xfrm>
            <a:off x="3005408" y="3488971"/>
            <a:ext cx="1828800" cy="39746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Soutien et </a:t>
            </a:r>
          </a:p>
          <a:p>
            <a:pPr algn="ctr" eaLnBrk="1" hangingPunct="1"/>
            <a:r>
              <a:rPr lang="fr-CA" altLang="en-US" sz="1200" b="1" dirty="0">
                <a:latin typeface="Arial" charset="0"/>
              </a:rPr>
              <a:t>accompagnement</a:t>
            </a:r>
          </a:p>
        </p:txBody>
      </p:sp>
      <p:sp>
        <p:nvSpPr>
          <p:cNvPr id="10" name="AutoShape 7">
            <a:extLst>
              <a:ext uri="{FF2B5EF4-FFF2-40B4-BE49-F238E27FC236}">
                <a16:creationId xmlns:a16="http://schemas.microsoft.com/office/drawing/2014/main" id="{F09C0B69-E89F-674A-80CA-7D0179813164}"/>
              </a:ext>
            </a:extLst>
          </p:cNvPr>
          <p:cNvSpPr>
            <a:spLocks noChangeArrowheads="1"/>
          </p:cNvSpPr>
          <p:nvPr/>
        </p:nvSpPr>
        <p:spPr bwMode="auto">
          <a:xfrm>
            <a:off x="3005408" y="4075354"/>
            <a:ext cx="1828800" cy="41654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Gestion</a:t>
            </a:r>
            <a:r>
              <a:rPr lang="en-US" altLang="en-US" sz="1200" b="1" dirty="0">
                <a:latin typeface="Arial" charset="0"/>
              </a:rPr>
              <a:t> des </a:t>
            </a:r>
          </a:p>
          <a:p>
            <a:pPr algn="ctr" eaLnBrk="1" hangingPunct="1"/>
            <a:r>
              <a:rPr lang="fr-CA" altLang="en-US" sz="1200" b="1" dirty="0">
                <a:latin typeface="Arial" charset="0"/>
              </a:rPr>
              <a:t>préoccupations</a:t>
            </a:r>
          </a:p>
        </p:txBody>
      </p:sp>
      <p:cxnSp>
        <p:nvCxnSpPr>
          <p:cNvPr id="11" name="Straight Arrow Connector 20">
            <a:extLst>
              <a:ext uri="{FF2B5EF4-FFF2-40B4-BE49-F238E27FC236}">
                <a16:creationId xmlns:a16="http://schemas.microsoft.com/office/drawing/2014/main" id="{2D7C32BC-D2FE-084B-BE62-93E4A7B4C40F}"/>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20">
            <a:extLst>
              <a:ext uri="{FF2B5EF4-FFF2-40B4-BE49-F238E27FC236}">
                <a16:creationId xmlns:a16="http://schemas.microsoft.com/office/drawing/2014/main" id="{6655DC03-A13F-B947-B5D6-507A583FD991}"/>
              </a:ext>
            </a:extLst>
          </p:cNvPr>
          <p:cNvCxnSpPr/>
          <p:nvPr/>
        </p:nvCxnSpPr>
        <p:spPr>
          <a:xfrm flipV="1">
            <a:off x="4834208" y="3332404"/>
            <a:ext cx="1725215" cy="95122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 Box 22">
            <a:extLst>
              <a:ext uri="{FF2B5EF4-FFF2-40B4-BE49-F238E27FC236}">
                <a16:creationId xmlns:a16="http://schemas.microsoft.com/office/drawing/2014/main" id="{61930980-85BE-C547-B6A0-9347EAA7F256}"/>
              </a:ext>
            </a:extLst>
          </p:cNvPr>
          <p:cNvSpPr txBox="1">
            <a:spLocks noChangeArrowheads="1"/>
          </p:cNvSpPr>
          <p:nvPr/>
        </p:nvSpPr>
        <p:spPr bwMode="auto">
          <a:xfrm>
            <a:off x="2723913" y="1692914"/>
            <a:ext cx="2372765" cy="55399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500" b="1" dirty="0">
                <a:latin typeface="Arial" charset="0"/>
              </a:rPr>
              <a:t>Interventions en</a:t>
            </a:r>
          </a:p>
          <a:p>
            <a:pPr algn="ctr" eaLnBrk="1" hangingPunct="1"/>
            <a:r>
              <a:rPr lang="fr-CA" altLang="en-US" sz="1500" b="1" dirty="0">
                <a:latin typeface="Arial" charset="0"/>
              </a:rPr>
              <a:t>Gestion du changement</a:t>
            </a:r>
          </a:p>
        </p:txBody>
      </p:sp>
      <p:sp>
        <p:nvSpPr>
          <p:cNvPr id="14" name="Text Box 20">
            <a:extLst>
              <a:ext uri="{FF2B5EF4-FFF2-40B4-BE49-F238E27FC236}">
                <a16:creationId xmlns:a16="http://schemas.microsoft.com/office/drawing/2014/main" id="{6E1F59A0-94B1-604B-8D3D-10EF0194C2C7}"/>
              </a:ext>
            </a:extLst>
          </p:cNvPr>
          <p:cNvSpPr txBox="1">
            <a:spLocks noChangeArrowheads="1"/>
          </p:cNvSpPr>
          <p:nvPr/>
        </p:nvSpPr>
        <p:spPr bwMode="auto">
          <a:xfrm>
            <a:off x="6718967" y="1707202"/>
            <a:ext cx="1658541" cy="323165"/>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500" b="1" dirty="0">
                <a:latin typeface="Arial" charset="0"/>
              </a:rPr>
              <a:t>Résultats</a:t>
            </a:r>
          </a:p>
        </p:txBody>
      </p:sp>
      <p:cxnSp>
        <p:nvCxnSpPr>
          <p:cNvPr id="15" name="Straight Arrow Connector 10">
            <a:extLst>
              <a:ext uri="{FF2B5EF4-FFF2-40B4-BE49-F238E27FC236}">
                <a16:creationId xmlns:a16="http://schemas.microsoft.com/office/drawing/2014/main" id="{7858688C-4E4C-A444-95ED-8FADC11C18FF}"/>
              </a:ext>
            </a:extLst>
          </p:cNvPr>
          <p:cNvCxnSpPr/>
          <p:nvPr/>
        </p:nvCxnSpPr>
        <p:spPr>
          <a:xfrm>
            <a:off x="4834208" y="2675179"/>
            <a:ext cx="1725215" cy="0"/>
          </a:xfrm>
          <a:prstGeom prst="straightConnector1">
            <a:avLst/>
          </a:prstGeom>
          <a:ln w="28575">
            <a:solidFill>
              <a:srgbClr val="0ED8E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a:extLst>
              <a:ext uri="{FF2B5EF4-FFF2-40B4-BE49-F238E27FC236}">
                <a16:creationId xmlns:a16="http://schemas.microsoft.com/office/drawing/2014/main" id="{A730562E-8877-F94C-AD4E-C8A4E98C4E8A}"/>
              </a:ext>
            </a:extLst>
          </p:cNvPr>
          <p:cNvCxnSpPr/>
          <p:nvPr/>
        </p:nvCxnSpPr>
        <p:spPr>
          <a:xfrm>
            <a:off x="4834208" y="2664851"/>
            <a:ext cx="1782365" cy="2031032"/>
          </a:xfrm>
          <a:prstGeom prst="straightConnector1">
            <a:avLst/>
          </a:prstGeom>
          <a:ln w="28575">
            <a:solidFill>
              <a:srgbClr val="0ED8E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2">
            <a:extLst>
              <a:ext uri="{FF2B5EF4-FFF2-40B4-BE49-F238E27FC236}">
                <a16:creationId xmlns:a16="http://schemas.microsoft.com/office/drawing/2014/main" id="{1F83A50D-4452-C24D-8B52-1FC8C74934CE}"/>
              </a:ext>
            </a:extLst>
          </p:cNvPr>
          <p:cNvCxnSpPr/>
          <p:nvPr/>
        </p:nvCxnSpPr>
        <p:spPr>
          <a:xfrm flipV="1">
            <a:off x="4902073" y="2759715"/>
            <a:ext cx="1657350" cy="429815"/>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3">
            <a:extLst>
              <a:ext uri="{FF2B5EF4-FFF2-40B4-BE49-F238E27FC236}">
                <a16:creationId xmlns:a16="http://schemas.microsoft.com/office/drawing/2014/main" id="{FF407C90-EB33-FD44-A748-95ADE3D4C011}"/>
              </a:ext>
            </a:extLst>
          </p:cNvPr>
          <p:cNvCxnSpPr/>
          <p:nvPr/>
        </p:nvCxnSpPr>
        <p:spPr>
          <a:xfrm>
            <a:off x="4902073" y="3189529"/>
            <a:ext cx="1657350" cy="0"/>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4">
            <a:extLst>
              <a:ext uri="{FF2B5EF4-FFF2-40B4-BE49-F238E27FC236}">
                <a16:creationId xmlns:a16="http://schemas.microsoft.com/office/drawing/2014/main" id="{473A6577-1B01-5D41-B855-3C3E098DB3DE}"/>
              </a:ext>
            </a:extLst>
          </p:cNvPr>
          <p:cNvCxnSpPr/>
          <p:nvPr/>
        </p:nvCxnSpPr>
        <p:spPr>
          <a:xfrm>
            <a:off x="4902074" y="3189529"/>
            <a:ext cx="1782365" cy="1606137"/>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5">
            <a:extLst>
              <a:ext uri="{FF2B5EF4-FFF2-40B4-BE49-F238E27FC236}">
                <a16:creationId xmlns:a16="http://schemas.microsoft.com/office/drawing/2014/main" id="{73752D6C-884E-3249-BBDA-4092449FDBA6}"/>
              </a:ext>
            </a:extLst>
          </p:cNvPr>
          <p:cNvCxnSpPr/>
          <p:nvPr/>
        </p:nvCxnSpPr>
        <p:spPr>
          <a:xfrm flipV="1">
            <a:off x="4902073" y="2874015"/>
            <a:ext cx="1657350" cy="82986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6">
            <a:extLst>
              <a:ext uri="{FF2B5EF4-FFF2-40B4-BE49-F238E27FC236}">
                <a16:creationId xmlns:a16="http://schemas.microsoft.com/office/drawing/2014/main" id="{552932E7-FE70-C74C-B93A-7D9CFFFD85F3}"/>
              </a:ext>
            </a:extLst>
          </p:cNvPr>
          <p:cNvCxnSpPr/>
          <p:nvPr/>
        </p:nvCxnSpPr>
        <p:spPr>
          <a:xfrm flipV="1">
            <a:off x="4902073" y="3274065"/>
            <a:ext cx="1657350" cy="42981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7">
            <a:extLst>
              <a:ext uri="{FF2B5EF4-FFF2-40B4-BE49-F238E27FC236}">
                <a16:creationId xmlns:a16="http://schemas.microsoft.com/office/drawing/2014/main" id="{158DE94A-6064-C44E-AD3C-B85217470C37}"/>
              </a:ext>
            </a:extLst>
          </p:cNvPr>
          <p:cNvCxnSpPr/>
          <p:nvPr/>
        </p:nvCxnSpPr>
        <p:spPr>
          <a:xfrm>
            <a:off x="4902073" y="3703879"/>
            <a:ext cx="1657350"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8">
            <a:extLst>
              <a:ext uri="{FF2B5EF4-FFF2-40B4-BE49-F238E27FC236}">
                <a16:creationId xmlns:a16="http://schemas.microsoft.com/office/drawing/2014/main" id="{FAAD7559-6AE1-4B4B-BCB0-EEA1DD1B087D}"/>
              </a:ext>
            </a:extLst>
          </p:cNvPr>
          <p:cNvCxnSpPr/>
          <p:nvPr/>
        </p:nvCxnSpPr>
        <p:spPr>
          <a:xfrm>
            <a:off x="4902073" y="3703879"/>
            <a:ext cx="1657350" cy="5143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19">
            <a:extLst>
              <a:ext uri="{FF2B5EF4-FFF2-40B4-BE49-F238E27FC236}">
                <a16:creationId xmlns:a16="http://schemas.microsoft.com/office/drawing/2014/main" id="{4180CDC9-1A8D-0745-B8CF-07BED45B1AB0}"/>
              </a:ext>
            </a:extLst>
          </p:cNvPr>
          <p:cNvCxnSpPr/>
          <p:nvPr/>
        </p:nvCxnSpPr>
        <p:spPr>
          <a:xfrm>
            <a:off x="4929322" y="3719726"/>
            <a:ext cx="1757769" cy="1117279"/>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0">
            <a:extLst>
              <a:ext uri="{FF2B5EF4-FFF2-40B4-BE49-F238E27FC236}">
                <a16:creationId xmlns:a16="http://schemas.microsoft.com/office/drawing/2014/main" id="{53E333C1-5B8B-2F4C-B35F-F8A5EE49EBB4}"/>
              </a:ext>
            </a:extLst>
          </p:cNvPr>
          <p:cNvCxnSpPr/>
          <p:nvPr/>
        </p:nvCxnSpPr>
        <p:spPr>
          <a:xfrm flipV="1">
            <a:off x="4834208" y="3332404"/>
            <a:ext cx="1725215" cy="95122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1">
            <a:extLst>
              <a:ext uri="{FF2B5EF4-FFF2-40B4-BE49-F238E27FC236}">
                <a16:creationId xmlns:a16="http://schemas.microsoft.com/office/drawing/2014/main" id="{C43A1285-E897-8F4D-8B87-FA3388A23B90}"/>
              </a:ext>
            </a:extLst>
          </p:cNvPr>
          <p:cNvCxnSpPr/>
          <p:nvPr/>
        </p:nvCxnSpPr>
        <p:spPr>
          <a:xfrm flipV="1">
            <a:off x="4902073" y="3796749"/>
            <a:ext cx="1657350" cy="9358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2">
            <a:extLst>
              <a:ext uri="{FF2B5EF4-FFF2-40B4-BE49-F238E27FC236}">
                <a16:creationId xmlns:a16="http://schemas.microsoft.com/office/drawing/2014/main" id="{D5D73B91-A37F-D04D-BCCA-BC44E4850A92}"/>
              </a:ext>
            </a:extLst>
          </p:cNvPr>
          <p:cNvCxnSpPr/>
          <p:nvPr/>
        </p:nvCxnSpPr>
        <p:spPr>
          <a:xfrm flipV="1">
            <a:off x="4902073" y="4264665"/>
            <a:ext cx="1657350" cy="46791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34EFEE26-11E6-1D48-84C9-CE21FBE7A3BD}"/>
              </a:ext>
            </a:extLst>
          </p:cNvPr>
          <p:cNvSpPr>
            <a:spLocks noChangeArrowheads="1"/>
          </p:cNvSpPr>
          <p:nvPr/>
        </p:nvSpPr>
        <p:spPr bwMode="auto">
          <a:xfrm>
            <a:off x="6633242" y="2404475"/>
            <a:ext cx="1828800" cy="413579"/>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Sensibilisation /</a:t>
            </a:r>
          </a:p>
          <a:p>
            <a:pPr algn="ctr" eaLnBrk="1" hangingPunct="1"/>
            <a:r>
              <a:rPr lang="fr-CA" altLang="en-US" sz="1200" b="1" dirty="0">
                <a:latin typeface="Arial" charset="0"/>
              </a:rPr>
              <a:t>Compréhension</a:t>
            </a:r>
          </a:p>
        </p:txBody>
      </p:sp>
      <p:sp>
        <p:nvSpPr>
          <p:cNvPr id="29" name="AutoShape 4">
            <a:extLst>
              <a:ext uri="{FF2B5EF4-FFF2-40B4-BE49-F238E27FC236}">
                <a16:creationId xmlns:a16="http://schemas.microsoft.com/office/drawing/2014/main" id="{40FE5D03-FAC3-164F-AB57-6F587FA186BB}"/>
              </a:ext>
            </a:extLst>
          </p:cNvPr>
          <p:cNvSpPr>
            <a:spLocks noChangeArrowheads="1"/>
          </p:cNvSpPr>
          <p:nvPr/>
        </p:nvSpPr>
        <p:spPr bwMode="auto">
          <a:xfrm>
            <a:off x="6633242" y="3046654"/>
            <a:ext cx="1828800" cy="285750"/>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Adhésion</a:t>
            </a:r>
          </a:p>
        </p:txBody>
      </p:sp>
      <p:sp>
        <p:nvSpPr>
          <p:cNvPr id="30" name="AutoShape 5">
            <a:extLst>
              <a:ext uri="{FF2B5EF4-FFF2-40B4-BE49-F238E27FC236}">
                <a16:creationId xmlns:a16="http://schemas.microsoft.com/office/drawing/2014/main" id="{20B21E52-6FA2-1F4A-8042-20F6BED86912}"/>
              </a:ext>
            </a:extLst>
          </p:cNvPr>
          <p:cNvSpPr>
            <a:spLocks noChangeArrowheads="1"/>
          </p:cNvSpPr>
          <p:nvPr/>
        </p:nvSpPr>
        <p:spPr bwMode="auto">
          <a:xfrm>
            <a:off x="6654537" y="4466212"/>
            <a:ext cx="1828800" cy="599393"/>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200" b="1" dirty="0">
                <a:latin typeface="Arial" charset="0"/>
              </a:rPr>
              <a:t>Appropriation /</a:t>
            </a:r>
          </a:p>
          <a:p>
            <a:pPr algn="ctr" eaLnBrk="1" hangingPunct="1"/>
            <a:r>
              <a:rPr lang="fr-CA" altLang="en-US" sz="1200" b="1" dirty="0">
                <a:latin typeface="Arial" charset="0"/>
              </a:rPr>
              <a:t>Intégration / </a:t>
            </a:r>
          </a:p>
          <a:p>
            <a:pPr algn="ctr" eaLnBrk="1" hangingPunct="1"/>
            <a:r>
              <a:rPr lang="fr-CA" altLang="en-US" sz="1200" b="1" dirty="0">
                <a:latin typeface="Arial" charset="0"/>
              </a:rPr>
              <a:t>Institutionnalisation</a:t>
            </a:r>
            <a:endParaRPr lang="fr-CA" altLang="en-US" sz="1200" b="1" baseline="30000" dirty="0">
              <a:latin typeface="Arial" charset="0"/>
            </a:endParaRPr>
          </a:p>
        </p:txBody>
      </p:sp>
      <p:cxnSp>
        <p:nvCxnSpPr>
          <p:cNvPr id="31" name="Straight Arrow Connector 20">
            <a:extLst>
              <a:ext uri="{FF2B5EF4-FFF2-40B4-BE49-F238E27FC236}">
                <a16:creationId xmlns:a16="http://schemas.microsoft.com/office/drawing/2014/main" id="{DD0E5611-D17F-A943-9D10-5A9883F37DDA}"/>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6">
            <a:extLst>
              <a:ext uri="{FF2B5EF4-FFF2-40B4-BE49-F238E27FC236}">
                <a16:creationId xmlns:a16="http://schemas.microsoft.com/office/drawing/2014/main" id="{F4BF82C8-0481-434F-A120-165F57392628}"/>
              </a:ext>
            </a:extLst>
          </p:cNvPr>
          <p:cNvSpPr>
            <a:spLocks noChangeArrowheads="1"/>
          </p:cNvSpPr>
          <p:nvPr/>
        </p:nvSpPr>
        <p:spPr bwMode="auto">
          <a:xfrm>
            <a:off x="6633242" y="3561004"/>
            <a:ext cx="1828800" cy="285750"/>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Connaissances</a:t>
            </a:r>
          </a:p>
        </p:txBody>
      </p:sp>
      <p:cxnSp>
        <p:nvCxnSpPr>
          <p:cNvPr id="33" name="Straight Arrow Connector 12">
            <a:extLst>
              <a:ext uri="{FF2B5EF4-FFF2-40B4-BE49-F238E27FC236}">
                <a16:creationId xmlns:a16="http://schemas.microsoft.com/office/drawing/2014/main" id="{29223B39-7C04-9D42-B9CA-3244A29F1453}"/>
              </a:ext>
            </a:extLst>
          </p:cNvPr>
          <p:cNvCxnSpPr/>
          <p:nvPr/>
        </p:nvCxnSpPr>
        <p:spPr>
          <a:xfrm>
            <a:off x="4902073" y="3189530"/>
            <a:ext cx="1731169" cy="514349"/>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sp>
        <p:nvSpPr>
          <p:cNvPr id="34" name="AutoShape 7">
            <a:extLst>
              <a:ext uri="{FF2B5EF4-FFF2-40B4-BE49-F238E27FC236}">
                <a16:creationId xmlns:a16="http://schemas.microsoft.com/office/drawing/2014/main" id="{6A50BD7B-18C0-6343-B2C5-AAA46D818212}"/>
              </a:ext>
            </a:extLst>
          </p:cNvPr>
          <p:cNvSpPr>
            <a:spLocks noChangeArrowheads="1"/>
          </p:cNvSpPr>
          <p:nvPr/>
        </p:nvSpPr>
        <p:spPr bwMode="auto">
          <a:xfrm>
            <a:off x="6633242" y="4075354"/>
            <a:ext cx="1828800" cy="285750"/>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Habiletés</a:t>
            </a:r>
          </a:p>
        </p:txBody>
      </p:sp>
      <p:cxnSp>
        <p:nvCxnSpPr>
          <p:cNvPr id="35" name="Straight Arrow Connector 12">
            <a:extLst>
              <a:ext uri="{FF2B5EF4-FFF2-40B4-BE49-F238E27FC236}">
                <a16:creationId xmlns:a16="http://schemas.microsoft.com/office/drawing/2014/main" id="{4A957047-A6A0-634B-A3E1-7A549AB3CD84}"/>
              </a:ext>
            </a:extLst>
          </p:cNvPr>
          <p:cNvCxnSpPr/>
          <p:nvPr/>
        </p:nvCxnSpPr>
        <p:spPr>
          <a:xfrm>
            <a:off x="4902073" y="3189530"/>
            <a:ext cx="1731169" cy="514349"/>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2">
            <a:extLst>
              <a:ext uri="{FF2B5EF4-FFF2-40B4-BE49-F238E27FC236}">
                <a16:creationId xmlns:a16="http://schemas.microsoft.com/office/drawing/2014/main" id="{5E12E59A-042E-3B4F-9794-5E38AF22DEE6}"/>
              </a:ext>
            </a:extLst>
          </p:cNvPr>
          <p:cNvCxnSpPr/>
          <p:nvPr/>
        </p:nvCxnSpPr>
        <p:spPr>
          <a:xfrm>
            <a:off x="4910866" y="3226284"/>
            <a:ext cx="1690688" cy="1036336"/>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0">
            <a:extLst>
              <a:ext uri="{FF2B5EF4-FFF2-40B4-BE49-F238E27FC236}">
                <a16:creationId xmlns:a16="http://schemas.microsoft.com/office/drawing/2014/main" id="{FC70BF8C-92AB-B547-8092-9A776A519DF7}"/>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10">
            <a:extLst>
              <a:ext uri="{FF2B5EF4-FFF2-40B4-BE49-F238E27FC236}">
                <a16:creationId xmlns:a16="http://schemas.microsoft.com/office/drawing/2014/main" id="{0FF6A497-E7D7-3B4B-8213-E41CCE6DD418}"/>
              </a:ext>
            </a:extLst>
          </p:cNvPr>
          <p:cNvCxnSpPr/>
          <p:nvPr/>
        </p:nvCxnSpPr>
        <p:spPr>
          <a:xfrm>
            <a:off x="4831556" y="2705301"/>
            <a:ext cx="1846020" cy="505136"/>
          </a:xfrm>
          <a:prstGeom prst="straightConnector1">
            <a:avLst/>
          </a:prstGeom>
          <a:ln w="28575">
            <a:solidFill>
              <a:srgbClr val="0ED8E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9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36A083DF-EED7-41C7-A2D5-89095721FD45}"/>
              </a:ext>
            </a:extLst>
          </p:cNvPr>
          <p:cNvSpPr>
            <a:spLocks noGrp="1" noChangeArrowheads="1"/>
          </p:cNvSpPr>
          <p:nvPr>
            <p:ph type="title"/>
          </p:nvPr>
        </p:nvSpPr>
        <p:spPr>
          <a:xfrm>
            <a:off x="838200" y="19050"/>
            <a:ext cx="10515600" cy="752475"/>
          </a:xfrm>
        </p:spPr>
        <p:txBody>
          <a:bodyPr/>
          <a:lstStyle/>
          <a:p>
            <a:pPr eaLnBrk="1" hangingPunct="1"/>
            <a:endParaRPr lang="fr-FR" altLang="fr-FR" sz="3200" b="1" dirty="0">
              <a:latin typeface="+mn-lt"/>
            </a:endParaRPr>
          </a:p>
        </p:txBody>
      </p:sp>
      <p:sp>
        <p:nvSpPr>
          <p:cNvPr id="47108" name="Espace réservé du numéro de diapositive 3">
            <a:extLst>
              <a:ext uri="{FF2B5EF4-FFF2-40B4-BE49-F238E27FC236}">
                <a16:creationId xmlns:a16="http://schemas.microsoft.com/office/drawing/2014/main" id="{567F3CC4-3EEE-41E6-A8D3-07352299772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BDA9F6B-818B-4D5F-BF16-0EC1BFC62480}" type="slidenum">
              <a:rPr lang="fr-FR" altLang="fr-FR" sz="1200" smtClean="0">
                <a:solidFill>
                  <a:srgbClr val="898989"/>
                </a:solidFill>
              </a:rPr>
              <a:pPr algn="r" fontAlgn="base">
                <a:lnSpc>
                  <a:spcPct val="100000"/>
                </a:lnSpc>
                <a:spcBef>
                  <a:spcPct val="0"/>
                </a:spcBef>
                <a:spcAft>
                  <a:spcPct val="0"/>
                </a:spcAft>
                <a:buFontTx/>
                <a:buNone/>
              </a:pPr>
              <a:t>7</a:t>
            </a:fld>
            <a:endParaRPr lang="fr-FR" altLang="fr-FR" sz="1200">
              <a:solidFill>
                <a:srgbClr val="898989"/>
              </a:solidFill>
            </a:endParaRPr>
          </a:p>
        </p:txBody>
      </p:sp>
      <p:sp>
        <p:nvSpPr>
          <p:cNvPr id="2" name="Rectangle : coins arrondis 1">
            <a:extLst>
              <a:ext uri="{FF2B5EF4-FFF2-40B4-BE49-F238E27FC236}">
                <a16:creationId xmlns:a16="http://schemas.microsoft.com/office/drawing/2014/main" id="{242B7C66-B7B6-4739-9BCB-A1B7F029A20E}"/>
              </a:ext>
            </a:extLst>
          </p:cNvPr>
          <p:cNvSpPr/>
          <p:nvPr/>
        </p:nvSpPr>
        <p:spPr>
          <a:xfrm>
            <a:off x="257177" y="673693"/>
            <a:ext cx="2533649" cy="5198791"/>
          </a:xfrm>
          <a:prstGeom prst="roundRect">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lgn="ctr" eaLnBrk="1" fontAlgn="auto" hangingPunct="1">
              <a:spcBef>
                <a:spcPts val="0"/>
              </a:spcBef>
              <a:spcAft>
                <a:spcPts val="0"/>
              </a:spcAft>
              <a:buFont typeface="Arial" panose="020B0604020202020204" pitchFamily="34" charset="0"/>
              <a:buNone/>
              <a:defRPr/>
            </a:pPr>
            <a:r>
              <a:rPr lang="fr-FR" sz="2000" dirty="0">
                <a:solidFill>
                  <a:schemeClr val="tx1"/>
                </a:solidFill>
                <a:latin typeface="Arial" panose="020B0604020202020204" pitchFamily="34" charset="0"/>
                <a:cs typeface="Arial" panose="020B0604020202020204" pitchFamily="34" charset="0"/>
              </a:rPr>
              <a:t>Les types de changement</a:t>
            </a:r>
            <a:endParaRPr lang="fr-FR" sz="2000" b="1" dirty="0">
              <a:solidFill>
                <a:schemeClr val="tx1"/>
              </a:solidFill>
            </a:endParaRPr>
          </a:p>
        </p:txBody>
      </p:sp>
      <p:sp>
        <p:nvSpPr>
          <p:cNvPr id="4" name="Rectangle : coins arrondis 3">
            <a:extLst>
              <a:ext uri="{FF2B5EF4-FFF2-40B4-BE49-F238E27FC236}">
                <a16:creationId xmlns:a16="http://schemas.microsoft.com/office/drawing/2014/main" id="{C9DC14C4-6CF8-4C9D-ADAD-326FF47E7F73}"/>
              </a:ext>
            </a:extLst>
          </p:cNvPr>
          <p:cNvSpPr/>
          <p:nvPr/>
        </p:nvSpPr>
        <p:spPr>
          <a:xfrm>
            <a:off x="3638550" y="1169239"/>
            <a:ext cx="8153400" cy="20279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HN" dirty="0">
                <a:latin typeface="Arial" panose="020B0604020202020204" pitchFamily="34" charset="0"/>
                <a:cs typeface="Arial" panose="020B0604020202020204" pitchFamily="34" charset="0"/>
              </a:rPr>
              <a:t>Radical: </a:t>
            </a:r>
            <a:r>
              <a:rPr lang="fr-FR" i="1" dirty="0">
                <a:latin typeface="Arial" panose="020B0604020202020204" pitchFamily="34" charset="0"/>
                <a:cs typeface="Arial" panose="020B0604020202020204" pitchFamily="34" charset="0"/>
              </a:rPr>
              <a:t>ajustements importants</a:t>
            </a:r>
            <a:r>
              <a:rPr lang="es-HN" i="1" dirty="0">
                <a:latin typeface="Arial" panose="020B0604020202020204" pitchFamily="34" charset="0"/>
                <a:cs typeface="Arial" panose="020B0604020202020204" pitchFamily="34" charset="0"/>
              </a:rPr>
              <a:t>: </a:t>
            </a:r>
          </a:p>
          <a:p>
            <a:pPr lvl="1"/>
            <a:r>
              <a:rPr lang="fr-CA" dirty="0">
                <a:latin typeface="Arial" panose="020B0604020202020204" pitchFamily="34" charset="0"/>
                <a:cs typeface="Arial" panose="020B0604020202020204" pitchFamily="34" charset="0"/>
              </a:rPr>
              <a:t>Nouvelle structure organisationnelle</a:t>
            </a:r>
          </a:p>
          <a:p>
            <a:pPr lvl="1"/>
            <a:r>
              <a:rPr lang="fr-CA" dirty="0">
                <a:latin typeface="Arial" panose="020B0604020202020204" pitchFamily="34" charset="0"/>
                <a:cs typeface="Arial" panose="020B0604020202020204" pitchFamily="34" charset="0"/>
              </a:rPr>
              <a:t>Fusion d’entreprises ou d’unités organisationnelles… ou encore de divisions</a:t>
            </a:r>
          </a:p>
          <a:p>
            <a:pPr lvl="1"/>
            <a:r>
              <a:rPr lang="fr-CA" dirty="0">
                <a:latin typeface="Arial" panose="020B0604020202020204" pitchFamily="34" charset="0"/>
                <a:cs typeface="Arial" panose="020B0604020202020204" pitchFamily="34" charset="0"/>
              </a:rPr>
              <a:t>Informatisation d’une organisation</a:t>
            </a:r>
          </a:p>
        </p:txBody>
      </p:sp>
      <p:sp>
        <p:nvSpPr>
          <p:cNvPr id="7" name="Rectangle : coins arrondis 6">
            <a:extLst>
              <a:ext uri="{FF2B5EF4-FFF2-40B4-BE49-F238E27FC236}">
                <a16:creationId xmlns:a16="http://schemas.microsoft.com/office/drawing/2014/main" id="{50ED698C-165F-445F-AF81-E5D0C312D3EE}"/>
              </a:ext>
            </a:extLst>
          </p:cNvPr>
          <p:cNvSpPr/>
          <p:nvPr/>
        </p:nvSpPr>
        <p:spPr>
          <a:xfrm>
            <a:off x="3638550" y="3429000"/>
            <a:ext cx="8153400" cy="20279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CA" dirty="0">
                <a:latin typeface="Arial" panose="020B0604020202020204" pitchFamily="34" charset="0"/>
                <a:cs typeface="Arial" panose="020B0604020202020204" pitchFamily="34" charset="0"/>
              </a:rPr>
              <a:t>Graduel / Incrémental: </a:t>
            </a:r>
          </a:p>
          <a:p>
            <a:pPr lvl="1"/>
            <a:r>
              <a:rPr lang="fr-CA" dirty="0">
                <a:latin typeface="Arial" panose="020B0604020202020204" pitchFamily="34" charset="0"/>
                <a:cs typeface="Arial" panose="020B0604020202020204" pitchFamily="34" charset="0"/>
              </a:rPr>
              <a:t>Processus d’évolution dans le temps, avec l’implantation de modifications mineures </a:t>
            </a:r>
          </a:p>
          <a:p>
            <a:pPr lvl="1"/>
            <a:r>
              <a:rPr lang="fr-CA" dirty="0">
                <a:latin typeface="Arial" panose="020B0604020202020204" pitchFamily="34" charset="0"/>
                <a:cs typeface="Arial" panose="020B0604020202020204" pitchFamily="34" charset="0"/>
              </a:rPr>
              <a:t>L’effet cumulé de ces modifications peut transformer complètement l’organisation</a:t>
            </a:r>
          </a:p>
        </p:txBody>
      </p:sp>
      <p:sp>
        <p:nvSpPr>
          <p:cNvPr id="5" name="Triangle isocèle 4">
            <a:extLst>
              <a:ext uri="{FF2B5EF4-FFF2-40B4-BE49-F238E27FC236}">
                <a16:creationId xmlns:a16="http://schemas.microsoft.com/office/drawing/2014/main" id="{358D2151-21FC-4428-857B-78C382A01738}"/>
              </a:ext>
            </a:extLst>
          </p:cNvPr>
          <p:cNvSpPr/>
          <p:nvPr/>
        </p:nvSpPr>
        <p:spPr>
          <a:xfrm rot="5400000">
            <a:off x="615292" y="3009366"/>
            <a:ext cx="5198791" cy="52744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u numéro de diapositive 2">
            <a:extLst>
              <a:ext uri="{FF2B5EF4-FFF2-40B4-BE49-F238E27FC236}">
                <a16:creationId xmlns:a16="http://schemas.microsoft.com/office/drawing/2014/main" id="{C02B5985-1C0F-41F1-9ADC-2CADEDD857C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D14A2561-300C-46EC-A2AD-C598D85575C1}" type="slidenum">
              <a:rPr lang="en-US" altLang="fr-FR" sz="1200" smtClean="0">
                <a:solidFill>
                  <a:srgbClr val="898989"/>
                </a:solidFill>
              </a:rPr>
              <a:pPr algn="r" fontAlgn="base">
                <a:lnSpc>
                  <a:spcPct val="100000"/>
                </a:lnSpc>
                <a:spcBef>
                  <a:spcPct val="0"/>
                </a:spcBef>
                <a:spcAft>
                  <a:spcPct val="0"/>
                </a:spcAft>
                <a:buFontTx/>
                <a:buNone/>
              </a:pPr>
              <a:t>70</a:t>
            </a:fld>
            <a:endParaRPr lang="en-US" altLang="fr-FR" sz="1200">
              <a:solidFill>
                <a:srgbClr val="898989"/>
              </a:solidFill>
            </a:endParaRPr>
          </a:p>
        </p:txBody>
      </p:sp>
      <p:sp>
        <p:nvSpPr>
          <p:cNvPr id="128003" name="Titre 5">
            <a:extLst>
              <a:ext uri="{FF2B5EF4-FFF2-40B4-BE49-F238E27FC236}">
                <a16:creationId xmlns:a16="http://schemas.microsoft.com/office/drawing/2014/main" id="{E3819FA7-3448-4A5C-9FE1-6A4F1CD17BBF}"/>
              </a:ext>
            </a:extLst>
          </p:cNvPr>
          <p:cNvSpPr>
            <a:spLocks noGrp="1" noChangeArrowheads="1"/>
          </p:cNvSpPr>
          <p:nvPr>
            <p:ph type="ctrTitle" idx="4294967295"/>
          </p:nvPr>
        </p:nvSpPr>
        <p:spPr>
          <a:xfrm>
            <a:off x="392113" y="2081213"/>
            <a:ext cx="5834062" cy="2519362"/>
          </a:xfrm>
        </p:spPr>
        <p:txBody>
          <a:bodyPr/>
          <a:lstStyle/>
          <a:p>
            <a:pPr eaLnBrk="1" hangingPunct="1"/>
            <a:r>
              <a:rPr lang="fr-FR" altLang="fr-FR" sz="7200" b="1" dirty="0">
                <a:latin typeface="Gabriola" panose="04040605051002020D02" pitchFamily="82" charset="0"/>
                <a:cs typeface="Calibri" panose="020F0502020204030204" pitchFamily="34" charset="0"/>
              </a:rPr>
              <a:t>Merci  pour  votre participation!</a:t>
            </a:r>
            <a:endParaRPr lang="fr-FR" altLang="fr-FR" sz="8000" dirty="0"/>
          </a:p>
        </p:txBody>
      </p:sp>
      <p:sp>
        <p:nvSpPr>
          <p:cNvPr id="4" name="Content Placeholder 1">
            <a:extLst>
              <a:ext uri="{FF2B5EF4-FFF2-40B4-BE49-F238E27FC236}">
                <a16:creationId xmlns:a16="http://schemas.microsoft.com/office/drawing/2014/main" id="{468DA0DD-5BBB-7C4E-BC39-B15ACDD95234}"/>
              </a:ext>
            </a:extLst>
          </p:cNvPr>
          <p:cNvSpPr txBox="1">
            <a:spLocks/>
          </p:cNvSpPr>
          <p:nvPr/>
        </p:nvSpPr>
        <p:spPr bwMode="auto">
          <a:xfrm>
            <a:off x="392113" y="5187821"/>
            <a:ext cx="5402424" cy="98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0" indent="0" algn="r" rtl="0" eaLnBrk="0" fontAlgn="base" hangingPunct="0">
              <a:lnSpc>
                <a:spcPct val="90000"/>
              </a:lnSpc>
              <a:spcBef>
                <a:spcPts val="1000"/>
              </a:spcBef>
              <a:spcAft>
                <a:spcPct val="0"/>
              </a:spcAft>
              <a:buFont typeface="Arial" panose="020B0604020202020204" pitchFamily="34" charset="0"/>
              <a:buNone/>
              <a:defRPr sz="2800" kern="1200">
                <a:solidFill>
                  <a:schemeClr val="tx1">
                    <a:lumMod val="50000"/>
                    <a:lumOff val="50000"/>
                  </a:schemeClr>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400" kern="1200">
                <a:solidFill>
                  <a:schemeClr val="tx1">
                    <a:tint val="75000"/>
                  </a:schemeClr>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endParaRPr lang="fr-CA" dirty="0"/>
          </a:p>
          <a:p>
            <a:pPr algn="ctr"/>
            <a:endParaRPr lang="fr-CA" dirty="0"/>
          </a:p>
          <a:p>
            <a:pPr marL="109728"/>
            <a:r>
              <a:rPr lang="fr-CA" sz="6400" dirty="0"/>
              <a:t>Sophie Morin</a:t>
            </a:r>
          </a:p>
          <a:p>
            <a:pPr marL="109728"/>
            <a:r>
              <a:rPr lang="fr-CA" sz="6400" dirty="0">
                <a:hlinkClick r:id="rId2"/>
              </a:rPr>
              <a:t>Sophie.morin@cowater.com</a:t>
            </a:r>
            <a:endParaRPr lang="fr-CA" sz="6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a:extLst>
              <a:ext uri="{FF2B5EF4-FFF2-40B4-BE49-F238E27FC236}">
                <a16:creationId xmlns:a16="http://schemas.microsoft.com/office/drawing/2014/main" id="{757C0336-48EF-4ADF-8205-DAE33A22A8C1}"/>
              </a:ext>
            </a:extLst>
          </p:cNvPr>
          <p:cNvSpPr>
            <a:spLocks noGrp="1" noChangeArrowheads="1"/>
          </p:cNvSpPr>
          <p:nvPr>
            <p:ph idx="1"/>
          </p:nvPr>
        </p:nvSpPr>
        <p:spPr>
          <a:xfrm>
            <a:off x="712787" y="1609859"/>
            <a:ext cx="10515600" cy="3994809"/>
          </a:xfrm>
        </p:spPr>
        <p:txBody>
          <a:bodyPr/>
          <a:lstStyle/>
          <a:p>
            <a:r>
              <a:rPr lang="fr-CA" sz="1800" dirty="0">
                <a:latin typeface="Arial" panose="020B0604020202020204" pitchFamily="34" charset="0"/>
                <a:cs typeface="Arial" panose="020B0604020202020204" pitchFamily="34" charset="0"/>
              </a:rPr>
              <a:t>L’efficacité et l’efficience d’une organisation diminuent beaucoup lorsque des changements sont mis en œuvre</a:t>
            </a:r>
          </a:p>
          <a:p>
            <a:r>
              <a:rPr lang="fr-CA" sz="1800" dirty="0">
                <a:latin typeface="Arial" panose="020B0604020202020204" pitchFamily="34" charset="0"/>
                <a:cs typeface="Arial" panose="020B0604020202020204" pitchFamily="34" charset="0"/>
              </a:rPr>
              <a:t>Les employés ont tendance à résister à </a:t>
            </a:r>
            <a:r>
              <a:rPr lang="fr-CA" sz="1800" b="1" u="sng" dirty="0">
                <a:latin typeface="Arial" panose="020B0604020202020204" pitchFamily="34" charset="0"/>
                <a:cs typeface="Arial" panose="020B0604020202020204" pitchFamily="34" charset="0"/>
              </a:rPr>
              <a:t>tout</a:t>
            </a:r>
            <a:r>
              <a:rPr lang="fr-CA" sz="1800" dirty="0">
                <a:latin typeface="Arial" panose="020B0604020202020204" pitchFamily="34" charset="0"/>
                <a:cs typeface="Arial" panose="020B0604020202020204" pitchFamily="34" charset="0"/>
              </a:rPr>
              <a:t> changement proposé par l’organisation</a:t>
            </a:r>
          </a:p>
          <a:p>
            <a:r>
              <a:rPr lang="fr-CA" sz="1800" dirty="0">
                <a:latin typeface="Arial" panose="020B0604020202020204" pitchFamily="34" charset="0"/>
                <a:cs typeface="Arial" panose="020B0604020202020204" pitchFamily="34" charset="0"/>
              </a:rPr>
              <a:t>Si la direction donne un ordre, les gestionnaires et les employés vont tout faire pour mettre en application ce qui leur est demandé</a:t>
            </a:r>
          </a:p>
          <a:p>
            <a:r>
              <a:rPr lang="fr-CA" sz="1800" dirty="0">
                <a:latin typeface="Arial" panose="020B0604020202020204" pitchFamily="34" charset="0"/>
                <a:cs typeface="Arial" panose="020B0604020202020204" pitchFamily="34" charset="0"/>
              </a:rPr>
              <a:t>C’est un gros changement si cela implique de gros budgets</a:t>
            </a:r>
          </a:p>
          <a:p>
            <a:r>
              <a:rPr lang="fr-CA" sz="1800" dirty="0">
                <a:latin typeface="Arial" panose="020B0604020202020204" pitchFamily="34" charset="0"/>
                <a:cs typeface="Arial" panose="020B0604020202020204" pitchFamily="34" charset="0"/>
              </a:rPr>
              <a:t>La bureaucratie ne peut pas changer</a:t>
            </a:r>
          </a:p>
          <a:p>
            <a:r>
              <a:rPr lang="fr-CA" sz="1800" dirty="0">
                <a:latin typeface="Arial" panose="020B0604020202020204" pitchFamily="34" charset="0"/>
                <a:cs typeface="Arial" panose="020B0604020202020204" pitchFamily="34" charset="0"/>
              </a:rPr>
              <a:t>Il est impossible de comprendre pourquoi les personnes acceptent ou résistent au changement</a:t>
            </a:r>
          </a:p>
          <a:p>
            <a:pPr marL="0" indent="0" eaLnBrk="1" hangingPunct="1">
              <a:spcBef>
                <a:spcPct val="0"/>
              </a:spcBef>
              <a:buFont typeface="Arial" panose="020B0604020202020204" pitchFamily="34" charset="0"/>
              <a:buNone/>
            </a:pPr>
            <a:endParaRPr lang="fr-FR" altLang="fr-FR" sz="2200" dirty="0"/>
          </a:p>
          <a:p>
            <a:pPr marL="0" indent="0" eaLnBrk="1" hangingPunct="1">
              <a:spcBef>
                <a:spcPct val="0"/>
              </a:spcBef>
              <a:buFont typeface="Arial" panose="020B0604020202020204" pitchFamily="34" charset="0"/>
              <a:buNone/>
            </a:pPr>
            <a:r>
              <a:rPr lang="fr-FR" altLang="fr-FR" sz="2200" dirty="0"/>
              <a:t>                                 </a:t>
            </a:r>
          </a:p>
        </p:txBody>
      </p:sp>
      <p:sp>
        <p:nvSpPr>
          <p:cNvPr id="48132" name="Espace réservé du numéro de diapositive 3">
            <a:extLst>
              <a:ext uri="{FF2B5EF4-FFF2-40B4-BE49-F238E27FC236}">
                <a16:creationId xmlns:a16="http://schemas.microsoft.com/office/drawing/2014/main" id="{4AED9F3A-6E02-43B1-9D9F-F7ADCAD09B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66CD4EF-F532-4118-9ECF-D9265E27DFD9}" type="slidenum">
              <a:rPr lang="fr-FR" altLang="fr-FR" sz="1200" smtClean="0">
                <a:solidFill>
                  <a:srgbClr val="898989"/>
                </a:solidFill>
              </a:rPr>
              <a:pPr algn="r" fontAlgn="base">
                <a:lnSpc>
                  <a:spcPct val="100000"/>
                </a:lnSpc>
                <a:spcBef>
                  <a:spcPct val="0"/>
                </a:spcBef>
                <a:spcAft>
                  <a:spcPct val="0"/>
                </a:spcAft>
                <a:buFontTx/>
                <a:buNone/>
              </a:pPr>
              <a:t>8</a:t>
            </a:fld>
            <a:endParaRPr lang="fr-FR" altLang="fr-FR" sz="1200">
              <a:solidFill>
                <a:srgbClr val="898989"/>
              </a:solidFill>
            </a:endParaRPr>
          </a:p>
        </p:txBody>
      </p:sp>
      <p:sp>
        <p:nvSpPr>
          <p:cNvPr id="6" name="Titre 1">
            <a:extLst>
              <a:ext uri="{FF2B5EF4-FFF2-40B4-BE49-F238E27FC236}">
                <a16:creationId xmlns:a16="http://schemas.microsoft.com/office/drawing/2014/main" id="{9633126C-8879-416A-AC48-C1EEF082B380}"/>
              </a:ext>
            </a:extLst>
          </p:cNvPr>
          <p:cNvSpPr txBox="1">
            <a:spLocks noChangeArrowheads="1"/>
          </p:cNvSpPr>
          <p:nvPr/>
        </p:nvSpPr>
        <p:spPr bwMode="auto">
          <a:xfrm>
            <a:off x="2073501" y="384175"/>
            <a:ext cx="747327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sz="2400" dirty="0">
                <a:latin typeface="Arial" panose="020B0604020202020204" pitchFamily="34" charset="0"/>
                <a:cs typeface="Arial" panose="020B0604020202020204" pitchFamily="34" charset="0"/>
              </a:rPr>
              <a:t>Quelques idées préconçues à propos du changement</a:t>
            </a:r>
            <a:endParaRPr lang="fr-FR" altLang="fr-FR" sz="2400" b="1" dirty="0">
              <a:latin typeface="+mn-lt"/>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a:extLst>
              <a:ext uri="{FF2B5EF4-FFF2-40B4-BE49-F238E27FC236}">
                <a16:creationId xmlns:a16="http://schemas.microsoft.com/office/drawing/2014/main" id="{757C0336-48EF-4ADF-8205-DAE33A22A8C1}"/>
              </a:ext>
            </a:extLst>
          </p:cNvPr>
          <p:cNvSpPr>
            <a:spLocks noGrp="1" noChangeArrowheads="1"/>
          </p:cNvSpPr>
          <p:nvPr>
            <p:ph idx="1"/>
          </p:nvPr>
        </p:nvSpPr>
        <p:spPr>
          <a:xfrm>
            <a:off x="712787" y="1064419"/>
            <a:ext cx="10515600" cy="4845727"/>
          </a:xfrm>
        </p:spPr>
        <p:txBody>
          <a:bodyPr/>
          <a:lstStyle/>
          <a:p>
            <a:pPr lvl="0"/>
            <a:r>
              <a:rPr lang="fr-FR" sz="1800" dirty="0">
                <a:latin typeface="Arial" panose="020B0604020202020204" pitchFamily="34" charset="0"/>
                <a:cs typeface="Arial" panose="020B0604020202020204" pitchFamily="34" charset="0"/>
              </a:rPr>
              <a:t>Accompagner le Ministère dans la gestion des impacts humains et organisationnels de la mise en œuvre de la réforme de la GFP incluant la chaîne PPBSE. Pour ce faire, il est nécessaire d’identifier/clarifier les aspects suivants, selon le cas :</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Nouvelle cartographie administrative</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Nouveaux acteurs, rôles et responsabilités (fiches de poste)</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Nouveaux processus et procédures</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Nouvelles compétences et façons de faire</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Préoccupations des acteurs</a:t>
            </a:r>
            <a:endParaRPr lang="fr-CA" sz="1800" dirty="0">
              <a:latin typeface="Arial" panose="020B0604020202020204" pitchFamily="34" charset="0"/>
              <a:cs typeface="Arial" panose="020B0604020202020204" pitchFamily="34" charset="0"/>
            </a:endParaRPr>
          </a:p>
          <a:p>
            <a:pPr lvl="1">
              <a:buFont typeface="Wingdings" pitchFamily="2" charset="2"/>
              <a:buChar char="Ø"/>
            </a:pPr>
            <a:r>
              <a:rPr lang="fr-FR" sz="1800" dirty="0">
                <a:latin typeface="Arial" panose="020B0604020202020204" pitchFamily="34" charset="0"/>
                <a:cs typeface="Arial" panose="020B0604020202020204" pitchFamily="34" charset="0"/>
              </a:rPr>
              <a:t>Risques et mesures d’atténuation.</a:t>
            </a:r>
            <a:endParaRPr lang="fr-CA" sz="1800" dirty="0">
              <a:latin typeface="Arial" panose="020B0604020202020204" pitchFamily="34" charset="0"/>
              <a:cs typeface="Arial" panose="020B0604020202020204" pitchFamily="34" charset="0"/>
            </a:endParaRPr>
          </a:p>
          <a:p>
            <a:pPr lvl="0"/>
            <a:r>
              <a:rPr lang="fr-CA" sz="1800" dirty="0">
                <a:latin typeface="Arial" panose="020B0604020202020204" pitchFamily="34" charset="0"/>
                <a:cs typeface="Arial" panose="020B0604020202020204" pitchFamily="34" charset="0"/>
              </a:rPr>
              <a:t>Mettre en œuvre la nouvelle organisation administrative et fonctionnelle requise par la réforme de la GFP</a:t>
            </a:r>
          </a:p>
          <a:p>
            <a:pPr lvl="0"/>
            <a:r>
              <a:rPr lang="fr-CA" sz="1800" dirty="0">
                <a:latin typeface="Arial" panose="020B0604020202020204" pitchFamily="34" charset="0"/>
                <a:cs typeface="Arial" panose="020B0604020202020204" pitchFamily="34" charset="0"/>
              </a:rPr>
              <a:t>Développer et renforcer les nouvelles compétences requises</a:t>
            </a:r>
          </a:p>
          <a:p>
            <a:pPr lvl="0"/>
            <a:r>
              <a:rPr lang="fr-CA" sz="1800" dirty="0">
                <a:latin typeface="Arial" panose="020B0604020202020204" pitchFamily="34" charset="0"/>
                <a:cs typeface="Arial" panose="020B0604020202020204" pitchFamily="34" charset="0"/>
              </a:rPr>
              <a:t>Informer le personnel sur les enjeux et les changements induits par la réforme de la GFP</a:t>
            </a:r>
          </a:p>
          <a:p>
            <a:pPr lvl="0"/>
            <a:r>
              <a:rPr lang="fr-CA" sz="1800" dirty="0">
                <a:latin typeface="Arial" panose="020B0604020202020204" pitchFamily="34" charset="0"/>
                <a:cs typeface="Arial" panose="020B0604020202020204" pitchFamily="34" charset="0"/>
              </a:rPr>
              <a:t>Assurer le pilotage afin de mesurer l’appropriation du changement</a:t>
            </a:r>
          </a:p>
        </p:txBody>
      </p:sp>
      <p:sp>
        <p:nvSpPr>
          <p:cNvPr id="48132" name="Espace réservé du numéro de diapositive 3">
            <a:extLst>
              <a:ext uri="{FF2B5EF4-FFF2-40B4-BE49-F238E27FC236}">
                <a16:creationId xmlns:a16="http://schemas.microsoft.com/office/drawing/2014/main" id="{4AED9F3A-6E02-43B1-9D9F-F7ADCAD09B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66CD4EF-F532-4118-9ECF-D9265E27DFD9}" type="slidenum">
              <a:rPr lang="fr-FR" altLang="fr-FR" sz="1200" smtClean="0">
                <a:solidFill>
                  <a:srgbClr val="898989"/>
                </a:solidFill>
              </a:rPr>
              <a:pPr algn="r" fontAlgn="base">
                <a:lnSpc>
                  <a:spcPct val="100000"/>
                </a:lnSpc>
                <a:spcBef>
                  <a:spcPct val="0"/>
                </a:spcBef>
                <a:spcAft>
                  <a:spcPct val="0"/>
                </a:spcAft>
                <a:buFontTx/>
                <a:buNone/>
              </a:pPr>
              <a:t>9</a:t>
            </a:fld>
            <a:endParaRPr lang="fr-FR" altLang="fr-FR" sz="1200">
              <a:solidFill>
                <a:srgbClr val="898989"/>
              </a:solidFill>
            </a:endParaRPr>
          </a:p>
        </p:txBody>
      </p:sp>
      <p:sp>
        <p:nvSpPr>
          <p:cNvPr id="6" name="Titre 1">
            <a:extLst>
              <a:ext uri="{FF2B5EF4-FFF2-40B4-BE49-F238E27FC236}">
                <a16:creationId xmlns:a16="http://schemas.microsoft.com/office/drawing/2014/main" id="{9633126C-8879-416A-AC48-C1EEF082B380}"/>
              </a:ext>
            </a:extLst>
          </p:cNvPr>
          <p:cNvSpPr txBox="1">
            <a:spLocks noChangeArrowheads="1"/>
          </p:cNvSpPr>
          <p:nvPr/>
        </p:nvSpPr>
        <p:spPr bwMode="auto">
          <a:xfrm>
            <a:off x="2785949" y="119179"/>
            <a:ext cx="59117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sz="2400" dirty="0">
                <a:latin typeface="Arial" panose="020B0604020202020204" pitchFamily="34" charset="0"/>
                <a:cs typeface="Arial" panose="020B0604020202020204" pitchFamily="34" charset="0"/>
              </a:rPr>
              <a:t>Objectifs de la gestion du changement</a:t>
            </a:r>
            <a:endParaRPr lang="fr-FR" altLang="fr-FR" sz="2400" b="1" dirty="0">
              <a:latin typeface="+mn-lt"/>
            </a:endParaRPr>
          </a:p>
        </p:txBody>
      </p:sp>
    </p:spTree>
    <p:extLst>
      <p:ext uri="{BB962C8B-B14F-4D97-AF65-F5344CB8AC3E}">
        <p14:creationId xmlns:p14="http://schemas.microsoft.com/office/powerpoint/2010/main" val="37101503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C7C239E6311B48A92C83E48CBB79F0" ma:contentTypeVersion="14" ma:contentTypeDescription="Crée un document." ma:contentTypeScope="" ma:versionID="5e15194d4d67379fe0463d8c199d0a09">
  <xsd:schema xmlns:xsd="http://www.w3.org/2001/XMLSchema" xmlns:xs="http://www.w3.org/2001/XMLSchema" xmlns:p="http://schemas.microsoft.com/office/2006/metadata/properties" xmlns:ns2="31818fc5-da49-4839-b357-3246b8920164" xmlns:ns3="21662795-21c3-4289-9a4a-a088b297053b" targetNamespace="http://schemas.microsoft.com/office/2006/metadata/properties" ma:root="true" ma:fieldsID="43113e9c5d5399646b3921f2b91dbc83" ns2:_="" ns3:_="">
    <xsd:import namespace="31818fc5-da49-4839-b357-3246b8920164"/>
    <xsd:import namespace="21662795-21c3-4289-9a4a-a088b2970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18fc5-da49-4839-b357-3246b8920164" elementFormDefault="qualified">
    <xsd:import namespace="http://schemas.microsoft.com/office/2006/documentManagement/types"/>
    <xsd:import namespace="http://schemas.microsoft.com/office/infopath/2007/PartnerControls"/>
    <xsd:element name="SharedWithUsers" ma:index="8" nillable="true" ma:displayName="Partagé avec"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662795-21c3-4289-9a4a-a088b29705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190F01-E9D8-4F8E-BE90-3B1148F458CC}"/>
</file>

<file path=customXml/itemProps2.xml><?xml version="1.0" encoding="utf-8"?>
<ds:datastoreItem xmlns:ds="http://schemas.openxmlformats.org/officeDocument/2006/customXml" ds:itemID="{E2C0B087-8324-4DC4-9166-29E6C56A1A21}"/>
</file>

<file path=customXml/itemProps3.xml><?xml version="1.0" encoding="utf-8"?>
<ds:datastoreItem xmlns:ds="http://schemas.openxmlformats.org/officeDocument/2006/customXml" ds:itemID="{7DFF157F-9801-4EB2-9D0A-76AFEBA4C6AF}"/>
</file>

<file path=docProps/app.xml><?xml version="1.0" encoding="utf-8"?>
<Properties xmlns="http://schemas.openxmlformats.org/officeDocument/2006/extended-properties" xmlns:vt="http://schemas.openxmlformats.org/officeDocument/2006/docPropsVTypes">
  <TotalTime>15683</TotalTime>
  <Words>5176</Words>
  <Application>Microsoft Office PowerPoint</Application>
  <PresentationFormat>Grand écran</PresentationFormat>
  <Paragraphs>705</Paragraphs>
  <Slides>70</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70</vt:i4>
      </vt:variant>
    </vt:vector>
  </HeadingPairs>
  <TitlesOfParts>
    <vt:vector size="83" baseType="lpstr">
      <vt:lpstr>Arial</vt:lpstr>
      <vt:lpstr>Arial Black</vt:lpstr>
      <vt:lpstr>Broadway</vt:lpstr>
      <vt:lpstr>Calibri</vt:lpstr>
      <vt:lpstr>Calibri Light</vt:lpstr>
      <vt:lpstr>Comic Sans MS</vt:lpstr>
      <vt:lpstr>Gabriola</vt:lpstr>
      <vt:lpstr>Garamond</vt:lpstr>
      <vt:lpstr>Georgia</vt:lpstr>
      <vt:lpstr>Verdana</vt:lpstr>
      <vt:lpstr>Wingdings</vt:lpstr>
      <vt:lpstr>1_Thème Office</vt:lpstr>
      <vt:lpstr>2_Thème Office</vt:lpstr>
      <vt:lpstr>Présentation PowerPoint</vt:lpstr>
      <vt:lpstr>Présentation PowerPoint</vt:lpstr>
      <vt:lpstr>Présentation PowerPoint</vt:lpstr>
      <vt:lpstr>Présentation PowerPoint</vt:lpstr>
      <vt:lpstr>Présentation PowerPoint</vt:lpstr>
      <vt:lpstr>La nécessité d’enclencher le changement</vt:lpstr>
      <vt:lpstr>Présentation PowerPoint</vt:lpstr>
      <vt:lpstr>Présentation PowerPoint</vt:lpstr>
      <vt:lpstr>Présentation PowerPoint</vt:lpstr>
      <vt:lpstr>Éléments du contexte interne de la réforme</vt:lpstr>
      <vt:lpstr>Éléments de l’environnement externe du projet </vt:lpstr>
      <vt:lpstr>Facteurs de succès pour l’implantation de la réforme des finances publiques </vt:lpstr>
      <vt:lpstr>Trois grandes étapes pour la gestion du changement</vt:lpstr>
      <vt:lpstr>Quelles sont les structures concernées par le changement ?</vt:lpstr>
      <vt:lpstr>L’interdépendance des acteurs pour la réussite du changement</vt:lpstr>
      <vt:lpstr>Parties prenantes touchées par l’implantation de la réforme (référence à la Stratégie)</vt:lpstr>
      <vt:lpstr>Où sont les impacts du changement?</vt:lpstr>
      <vt:lpstr>Présentation PowerPoint</vt:lpstr>
      <vt:lpstr>Présentation PowerPoint</vt:lpstr>
      <vt:lpstr>Présentation PowerPoint</vt:lpstr>
      <vt:lpstr>Membres du Comité de coordination des programmes (référence à la stratégie)</vt:lpstr>
      <vt:lpstr>Présentation PowerPoint</vt:lpstr>
      <vt:lpstr>Rôles et responsabilités du Ministre (1/2)</vt:lpstr>
      <vt:lpstr>Rôles et responsabilités du Ministre (2/2)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planifier et suivre la transition ?</vt:lpstr>
      <vt:lpstr>Présentation PowerPoint</vt:lpstr>
      <vt:lpstr>Présentation PowerPoint</vt:lpstr>
      <vt:lpstr>Présentation PowerPoint</vt:lpstr>
      <vt:lpstr>Présentation PowerPoint</vt:lpstr>
      <vt:lpstr>Présentation PowerPoint</vt:lpstr>
      <vt:lpstr>Outils #2: Le questionnaire pour mesurer le changement (fichier Word)</vt:lpstr>
      <vt:lpstr>Présentation PowerPoint</vt:lpstr>
      <vt:lpstr>Présentation PowerPoint</vt:lpstr>
      <vt:lpstr>Présentation PowerPoint</vt:lpstr>
      <vt:lpstr>Présentation PowerPoint</vt:lpstr>
      <vt:lpstr>Présentation PowerPoint</vt:lpstr>
      <vt:lpstr>Outils #3: Le focus Group</vt:lpstr>
      <vt:lpstr>Présentation PowerPoint</vt:lpstr>
      <vt:lpstr>Présentation PowerPoint</vt:lpstr>
      <vt:lpstr>Outil #5: Le plan de gestion du changement (référence au fichier Excel)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Khadidja Kadri</dc:creator>
  <cp:lastModifiedBy>Khadidja Kadri</cp:lastModifiedBy>
  <cp:revision>118</cp:revision>
  <dcterms:created xsi:type="dcterms:W3CDTF">2020-11-13T11:59:46Z</dcterms:created>
  <dcterms:modified xsi:type="dcterms:W3CDTF">2021-07-21T14:39:27Z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0x0101008CC7C239E6311B48A92C83E48CBB79F0</vt:lpwstr>
  </property>
</Properties>
</file>